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44"/>
  </p:notesMasterIdLst>
  <p:sldIdLst>
    <p:sldId id="256" r:id="rId5"/>
    <p:sldId id="261" r:id="rId6"/>
    <p:sldId id="260" r:id="rId7"/>
    <p:sldId id="262" r:id="rId8"/>
    <p:sldId id="263" r:id="rId9"/>
    <p:sldId id="264" r:id="rId10"/>
    <p:sldId id="295"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96" r:id="rId31"/>
    <p:sldId id="297" r:id="rId32"/>
    <p:sldId id="284" r:id="rId33"/>
    <p:sldId id="285" r:id="rId34"/>
    <p:sldId id="286" r:id="rId35"/>
    <p:sldId id="287" r:id="rId36"/>
    <p:sldId id="288" r:id="rId37"/>
    <p:sldId id="289" r:id="rId38"/>
    <p:sldId id="290" r:id="rId39"/>
    <p:sldId id="291" r:id="rId40"/>
    <p:sldId id="292" r:id="rId41"/>
    <p:sldId id="293" r:id="rId42"/>
    <p:sldId id="294" r:id="rId4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5628"/>
    <a:srgbClr val="F0E513"/>
    <a:srgbClr val="CB1739"/>
    <a:srgbClr val="139DC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49" autoAdjust="0"/>
    <p:restoredTop sz="86936" autoAdjust="0"/>
  </p:normalViewPr>
  <p:slideViewPr>
    <p:cSldViewPr snapToGrid="0" snapToObjects="1">
      <p:cViewPr varScale="1">
        <p:scale>
          <a:sx n="133" d="100"/>
          <a:sy n="133" d="100"/>
        </p:scale>
        <p:origin x="672" y="126"/>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7E0072-D91B-2546-A77C-B5BFFDFF06D9}" type="doc">
      <dgm:prSet loTypeId="urn:microsoft.com/office/officeart/2005/8/layout/hProcess3" loCatId="" qsTypeId="urn:microsoft.com/office/officeart/2005/8/quickstyle/simple4" qsCatId="simple" csTypeId="urn:microsoft.com/office/officeart/2005/8/colors/accent0_3" csCatId="mainScheme" phldr="1"/>
      <dgm:spPr/>
    </dgm:pt>
    <dgm:pt modelId="{ACB23828-FAFB-064E-B533-2F249F2AAC87}">
      <dgm:prSet phldrT="[Text]"/>
      <dgm:spPr/>
      <dgm:t>
        <a:bodyPr/>
        <a:lstStyle/>
        <a:p>
          <a:r>
            <a:rPr lang="sv-SE" b="0" dirty="0" smtClean="0">
              <a:solidFill>
                <a:srgbClr val="000000"/>
              </a:solidFill>
            </a:rPr>
            <a:t>Budskap</a:t>
          </a:r>
          <a:r>
            <a:rPr lang="sv-SE" b="0" baseline="0" dirty="0" smtClean="0">
              <a:solidFill>
                <a:srgbClr val="000000"/>
              </a:solidFill>
            </a:rPr>
            <a:t> som delas på nätet</a:t>
          </a:r>
          <a:endParaRPr lang="sv-SE" b="0" dirty="0">
            <a:solidFill>
              <a:srgbClr val="000000"/>
            </a:solidFill>
          </a:endParaRPr>
        </a:p>
      </dgm:t>
    </dgm:pt>
    <dgm:pt modelId="{8519A665-BBD9-754C-86BD-D91CEB68C695}" type="parTrans" cxnId="{F6AA2445-BF51-F643-960C-F42C8F2BCF72}">
      <dgm:prSet/>
      <dgm:spPr/>
      <dgm:t>
        <a:bodyPr/>
        <a:lstStyle/>
        <a:p>
          <a:endParaRPr lang="sv-SE"/>
        </a:p>
      </dgm:t>
    </dgm:pt>
    <dgm:pt modelId="{28DBF039-A846-4E45-9CEA-181749F3653C}" type="sibTrans" cxnId="{F6AA2445-BF51-F643-960C-F42C8F2BCF72}">
      <dgm:prSet/>
      <dgm:spPr/>
      <dgm:t>
        <a:bodyPr/>
        <a:lstStyle/>
        <a:p>
          <a:endParaRPr lang="sv-SE"/>
        </a:p>
      </dgm:t>
    </dgm:pt>
    <dgm:pt modelId="{2D95C828-E1BD-4B4E-82F6-2D86FCF2E7D2}" type="pres">
      <dgm:prSet presAssocID="{C77E0072-D91B-2546-A77C-B5BFFDFF06D9}" presName="Name0" presStyleCnt="0">
        <dgm:presLayoutVars>
          <dgm:dir/>
          <dgm:animLvl val="lvl"/>
          <dgm:resizeHandles val="exact"/>
        </dgm:presLayoutVars>
      </dgm:prSet>
      <dgm:spPr/>
    </dgm:pt>
    <dgm:pt modelId="{FF623B90-38C6-7641-8B07-AD714E56CDF8}" type="pres">
      <dgm:prSet presAssocID="{C77E0072-D91B-2546-A77C-B5BFFDFF06D9}" presName="dummy" presStyleCnt="0"/>
      <dgm:spPr/>
    </dgm:pt>
    <dgm:pt modelId="{4F5DEF02-4B46-F742-B6C0-F168CE0A2CDB}" type="pres">
      <dgm:prSet presAssocID="{C77E0072-D91B-2546-A77C-B5BFFDFF06D9}" presName="linH" presStyleCnt="0"/>
      <dgm:spPr/>
    </dgm:pt>
    <dgm:pt modelId="{09D6776A-045A-454F-9B1A-4932A3AD3CD2}" type="pres">
      <dgm:prSet presAssocID="{C77E0072-D91B-2546-A77C-B5BFFDFF06D9}" presName="padding1" presStyleCnt="0"/>
      <dgm:spPr/>
    </dgm:pt>
    <dgm:pt modelId="{EEB2C260-F8D6-E847-8D15-93814433B525}" type="pres">
      <dgm:prSet presAssocID="{ACB23828-FAFB-064E-B533-2F249F2AAC87}" presName="linV" presStyleCnt="0"/>
      <dgm:spPr/>
    </dgm:pt>
    <dgm:pt modelId="{8B921F4F-D3FA-BC45-A73F-FD346BAE6344}" type="pres">
      <dgm:prSet presAssocID="{ACB23828-FAFB-064E-B533-2F249F2AAC87}" presName="spVertical1" presStyleCnt="0"/>
      <dgm:spPr/>
    </dgm:pt>
    <dgm:pt modelId="{261B0409-555C-A040-9A74-6FFBFD5EC8B3}" type="pres">
      <dgm:prSet presAssocID="{ACB23828-FAFB-064E-B533-2F249F2AAC87}" presName="parTx" presStyleLbl="revTx" presStyleIdx="0" presStyleCnt="1" custScaleX="113376" custScaleY="91476" custLinFactNeighborX="-2903" custLinFactNeighborY="45336">
        <dgm:presLayoutVars>
          <dgm:chMax val="0"/>
          <dgm:chPref val="0"/>
          <dgm:bulletEnabled val="1"/>
        </dgm:presLayoutVars>
      </dgm:prSet>
      <dgm:spPr/>
      <dgm:t>
        <a:bodyPr/>
        <a:lstStyle/>
        <a:p>
          <a:endParaRPr lang="sv-SE"/>
        </a:p>
      </dgm:t>
    </dgm:pt>
    <dgm:pt modelId="{0946CC52-3612-5847-BA8C-233F89D6A48E}" type="pres">
      <dgm:prSet presAssocID="{ACB23828-FAFB-064E-B533-2F249F2AAC87}" presName="spVertical2" presStyleCnt="0"/>
      <dgm:spPr/>
    </dgm:pt>
    <dgm:pt modelId="{5E74E6B2-F53A-1E4E-A3C7-B280452B7A11}" type="pres">
      <dgm:prSet presAssocID="{ACB23828-FAFB-064E-B533-2F249F2AAC87}" presName="spVertical3" presStyleCnt="0"/>
      <dgm:spPr/>
    </dgm:pt>
    <dgm:pt modelId="{B6B4F90A-2860-7541-A161-DE8A425A5968}" type="pres">
      <dgm:prSet presAssocID="{C77E0072-D91B-2546-A77C-B5BFFDFF06D9}" presName="padding2" presStyleCnt="0"/>
      <dgm:spPr/>
    </dgm:pt>
    <dgm:pt modelId="{3CD5B016-15B4-014B-B72D-AAF307E82D05}" type="pres">
      <dgm:prSet presAssocID="{C77E0072-D91B-2546-A77C-B5BFFDFF06D9}" presName="negArrow" presStyleCnt="0"/>
      <dgm:spPr/>
    </dgm:pt>
    <dgm:pt modelId="{D7B03DCB-022B-D746-85A0-B5070AFF8190}" type="pres">
      <dgm:prSet presAssocID="{C77E0072-D91B-2546-A77C-B5BFFDFF06D9}" presName="backgroundArrow" presStyleLbl="node1" presStyleIdx="0" presStyleCnt="1" custScaleY="117614"/>
      <dgm:spPr>
        <a:solidFill>
          <a:srgbClr val="F0E513"/>
        </a:solidFill>
      </dgm:spPr>
    </dgm:pt>
  </dgm:ptLst>
  <dgm:cxnLst>
    <dgm:cxn modelId="{3862DD76-6B98-144D-9425-6C7F6634DD5C}" type="presOf" srcId="{ACB23828-FAFB-064E-B533-2F249F2AAC87}" destId="{261B0409-555C-A040-9A74-6FFBFD5EC8B3}" srcOrd="0" destOrd="0" presId="urn:microsoft.com/office/officeart/2005/8/layout/hProcess3"/>
    <dgm:cxn modelId="{F6AA2445-BF51-F643-960C-F42C8F2BCF72}" srcId="{C77E0072-D91B-2546-A77C-B5BFFDFF06D9}" destId="{ACB23828-FAFB-064E-B533-2F249F2AAC87}" srcOrd="0" destOrd="0" parTransId="{8519A665-BBD9-754C-86BD-D91CEB68C695}" sibTransId="{28DBF039-A846-4E45-9CEA-181749F3653C}"/>
    <dgm:cxn modelId="{85FD7939-2E91-604D-9E53-EDF480AC3240}" type="presOf" srcId="{C77E0072-D91B-2546-A77C-B5BFFDFF06D9}" destId="{2D95C828-E1BD-4B4E-82F6-2D86FCF2E7D2}" srcOrd="0" destOrd="0" presId="urn:microsoft.com/office/officeart/2005/8/layout/hProcess3"/>
    <dgm:cxn modelId="{CF705F07-CA04-0D4E-9C20-DB8B393F5EC3}" type="presParOf" srcId="{2D95C828-E1BD-4B4E-82F6-2D86FCF2E7D2}" destId="{FF623B90-38C6-7641-8B07-AD714E56CDF8}" srcOrd="0" destOrd="0" presId="urn:microsoft.com/office/officeart/2005/8/layout/hProcess3"/>
    <dgm:cxn modelId="{B6FE5267-8AC4-0641-A606-2DA43EB0C5B9}" type="presParOf" srcId="{2D95C828-E1BD-4B4E-82F6-2D86FCF2E7D2}" destId="{4F5DEF02-4B46-F742-B6C0-F168CE0A2CDB}" srcOrd="1" destOrd="0" presId="urn:microsoft.com/office/officeart/2005/8/layout/hProcess3"/>
    <dgm:cxn modelId="{53D527FC-2BEB-1945-A9EF-BD2250BFDAEE}" type="presParOf" srcId="{4F5DEF02-4B46-F742-B6C0-F168CE0A2CDB}" destId="{09D6776A-045A-454F-9B1A-4932A3AD3CD2}" srcOrd="0" destOrd="0" presId="urn:microsoft.com/office/officeart/2005/8/layout/hProcess3"/>
    <dgm:cxn modelId="{F2287534-11E5-0E45-9B13-AE56C9D523D0}" type="presParOf" srcId="{4F5DEF02-4B46-F742-B6C0-F168CE0A2CDB}" destId="{EEB2C260-F8D6-E847-8D15-93814433B525}" srcOrd="1" destOrd="0" presId="urn:microsoft.com/office/officeart/2005/8/layout/hProcess3"/>
    <dgm:cxn modelId="{3A86EB78-9928-E547-8AEE-58B4BAF1CDC6}" type="presParOf" srcId="{EEB2C260-F8D6-E847-8D15-93814433B525}" destId="{8B921F4F-D3FA-BC45-A73F-FD346BAE6344}" srcOrd="0" destOrd="0" presId="urn:microsoft.com/office/officeart/2005/8/layout/hProcess3"/>
    <dgm:cxn modelId="{9E44B9CE-4CE7-7241-8E62-7D1F86DB4DFB}" type="presParOf" srcId="{EEB2C260-F8D6-E847-8D15-93814433B525}" destId="{261B0409-555C-A040-9A74-6FFBFD5EC8B3}" srcOrd="1" destOrd="0" presId="urn:microsoft.com/office/officeart/2005/8/layout/hProcess3"/>
    <dgm:cxn modelId="{61183E32-4F42-F74B-8FDC-EA4DF744FB91}" type="presParOf" srcId="{EEB2C260-F8D6-E847-8D15-93814433B525}" destId="{0946CC52-3612-5847-BA8C-233F89D6A48E}" srcOrd="2" destOrd="0" presId="urn:microsoft.com/office/officeart/2005/8/layout/hProcess3"/>
    <dgm:cxn modelId="{F3616382-78D2-8B47-866C-659E346EF855}" type="presParOf" srcId="{EEB2C260-F8D6-E847-8D15-93814433B525}" destId="{5E74E6B2-F53A-1E4E-A3C7-B280452B7A11}" srcOrd="3" destOrd="0" presId="urn:microsoft.com/office/officeart/2005/8/layout/hProcess3"/>
    <dgm:cxn modelId="{9F8D108E-FCFB-454A-B34D-C89A74DB4B79}" type="presParOf" srcId="{4F5DEF02-4B46-F742-B6C0-F168CE0A2CDB}" destId="{B6B4F90A-2860-7541-A161-DE8A425A5968}" srcOrd="2" destOrd="0" presId="urn:microsoft.com/office/officeart/2005/8/layout/hProcess3"/>
    <dgm:cxn modelId="{B4483D15-E8EB-D64F-B1CA-FC22F12E2F6E}" type="presParOf" srcId="{4F5DEF02-4B46-F742-B6C0-F168CE0A2CDB}" destId="{3CD5B016-15B4-014B-B72D-AAF307E82D05}" srcOrd="3" destOrd="0" presId="urn:microsoft.com/office/officeart/2005/8/layout/hProcess3"/>
    <dgm:cxn modelId="{226D476B-D67F-6545-8458-C67CCC5866C3}" type="presParOf" srcId="{4F5DEF02-4B46-F742-B6C0-F168CE0A2CDB}" destId="{D7B03DCB-022B-D746-85A0-B5070AFF8190}" srcOrd="4" destOrd="0" presId="urn:microsoft.com/office/officeart/2005/8/layout/h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339303-BFC3-5447-BE22-032D1A4328CA}" type="datetimeFigureOut">
              <a:rPr lang="sv-SE" smtClean="0"/>
              <a:t>2016-12-20</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BDB274-1575-E844-AA82-32FB4D290A90}" type="slidenum">
              <a:rPr lang="sv-SE" smtClean="0"/>
              <a:t>‹#›</a:t>
            </a:fld>
            <a:endParaRPr lang="sv-SE"/>
          </a:p>
        </p:txBody>
      </p:sp>
    </p:spTree>
    <p:extLst>
      <p:ext uri="{BB962C8B-B14F-4D97-AF65-F5344CB8AC3E}">
        <p14:creationId xmlns:p14="http://schemas.microsoft.com/office/powerpoint/2010/main" val="27473714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0BDB274-1575-E844-AA82-32FB4D290A90}" type="slidenum">
              <a:rPr lang="sv-SE" smtClean="0"/>
              <a:t>1</a:t>
            </a:fld>
            <a:endParaRPr lang="sv-SE"/>
          </a:p>
        </p:txBody>
      </p:sp>
    </p:spTree>
    <p:extLst>
      <p:ext uri="{BB962C8B-B14F-4D97-AF65-F5344CB8AC3E}">
        <p14:creationId xmlns:p14="http://schemas.microsoft.com/office/powerpoint/2010/main" val="357690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Film 1: </a:t>
            </a:r>
            <a:r>
              <a:rPr lang="sv-SE" sz="1200" kern="1200" dirty="0" err="1" smtClean="0">
                <a:solidFill>
                  <a:schemeClr val="tx1"/>
                </a:solidFill>
                <a:effectLst/>
                <a:latin typeface="+mn-lt"/>
                <a:ea typeface="+mn-ea"/>
                <a:cs typeface="+mn-cs"/>
              </a:rPr>
              <a:t>https</a:t>
            </a:r>
            <a:r>
              <a:rPr lang="sv-SE" sz="1200" kern="1200" dirty="0" smtClean="0">
                <a:solidFill>
                  <a:schemeClr val="tx1"/>
                </a:solidFill>
                <a:effectLst/>
                <a:latin typeface="+mn-lt"/>
                <a:ea typeface="+mn-ea"/>
                <a:cs typeface="+mn-cs"/>
              </a:rPr>
              <a:t>://</a:t>
            </a:r>
            <a:r>
              <a:rPr lang="sv-SE" sz="1200" kern="1200" dirty="0" err="1" smtClean="0">
                <a:solidFill>
                  <a:schemeClr val="tx1"/>
                </a:solidFill>
                <a:effectLst/>
                <a:latin typeface="+mn-lt"/>
                <a:ea typeface="+mn-ea"/>
                <a:cs typeface="+mn-cs"/>
              </a:rPr>
              <a:t>www.youtube.com</a:t>
            </a:r>
            <a:r>
              <a:rPr lang="sv-SE" sz="1200" kern="1200" dirty="0" smtClean="0">
                <a:solidFill>
                  <a:schemeClr val="tx1"/>
                </a:solidFill>
                <a:effectLst/>
                <a:latin typeface="+mn-lt"/>
                <a:ea typeface="+mn-ea"/>
                <a:cs typeface="+mn-cs"/>
              </a:rPr>
              <a:t>/</a:t>
            </a:r>
            <a:r>
              <a:rPr lang="sv-SE" sz="1200" kern="1200" dirty="0" err="1" smtClean="0">
                <a:solidFill>
                  <a:schemeClr val="tx1"/>
                </a:solidFill>
                <a:effectLst/>
                <a:latin typeface="+mn-lt"/>
                <a:ea typeface="+mn-ea"/>
                <a:cs typeface="+mn-cs"/>
              </a:rPr>
              <a:t>watch?v</a:t>
            </a:r>
            <a:r>
              <a:rPr lang="sv-SE" sz="1200" kern="1200" dirty="0" smtClean="0">
                <a:solidFill>
                  <a:schemeClr val="tx1"/>
                </a:solidFill>
                <a:effectLst/>
                <a:latin typeface="+mn-lt"/>
                <a:ea typeface="+mn-ea"/>
                <a:cs typeface="+mn-cs"/>
              </a:rPr>
              <a:t>=o77drj7R-tA</a:t>
            </a:r>
          </a:p>
          <a:p>
            <a:r>
              <a:rPr lang="sv-SE" sz="1200" kern="1200" dirty="0" smtClean="0">
                <a:solidFill>
                  <a:schemeClr val="tx1"/>
                </a:solidFill>
                <a:effectLst/>
                <a:latin typeface="+mn-lt"/>
                <a:ea typeface="+mn-ea"/>
                <a:cs typeface="+mn-cs"/>
              </a:rPr>
              <a:t>Film 2: </a:t>
            </a:r>
            <a:r>
              <a:rPr lang="sv-SE" sz="1200" kern="1200" dirty="0" err="1" smtClean="0">
                <a:solidFill>
                  <a:schemeClr val="tx1"/>
                </a:solidFill>
                <a:effectLst/>
                <a:latin typeface="+mn-lt"/>
                <a:ea typeface="+mn-ea"/>
                <a:cs typeface="+mn-cs"/>
              </a:rPr>
              <a:t>https</a:t>
            </a:r>
            <a:r>
              <a:rPr lang="sv-SE" sz="1200" kern="1200" dirty="0" smtClean="0">
                <a:solidFill>
                  <a:schemeClr val="tx1"/>
                </a:solidFill>
                <a:effectLst/>
                <a:latin typeface="+mn-lt"/>
                <a:ea typeface="+mn-ea"/>
                <a:cs typeface="+mn-cs"/>
              </a:rPr>
              <a:t>://</a:t>
            </a:r>
            <a:r>
              <a:rPr lang="sv-SE" sz="1200" kern="1200" dirty="0" err="1" smtClean="0">
                <a:solidFill>
                  <a:schemeClr val="tx1"/>
                </a:solidFill>
                <a:effectLst/>
                <a:latin typeface="+mn-lt"/>
                <a:ea typeface="+mn-ea"/>
                <a:cs typeface="+mn-cs"/>
              </a:rPr>
              <a:t>www.youtube.com</a:t>
            </a:r>
            <a:r>
              <a:rPr lang="sv-SE" sz="1200" kern="1200" dirty="0" smtClean="0">
                <a:solidFill>
                  <a:schemeClr val="tx1"/>
                </a:solidFill>
                <a:effectLst/>
                <a:latin typeface="+mn-lt"/>
                <a:ea typeface="+mn-ea"/>
                <a:cs typeface="+mn-cs"/>
              </a:rPr>
              <a:t>/</a:t>
            </a:r>
            <a:r>
              <a:rPr lang="sv-SE" sz="1200" kern="1200" dirty="0" err="1" smtClean="0">
                <a:solidFill>
                  <a:schemeClr val="tx1"/>
                </a:solidFill>
                <a:effectLst/>
                <a:latin typeface="+mn-lt"/>
                <a:ea typeface="+mn-ea"/>
                <a:cs typeface="+mn-cs"/>
              </a:rPr>
              <a:t>watch?v</a:t>
            </a:r>
            <a:r>
              <a:rPr lang="sv-SE" sz="1200" kern="1200" dirty="0" smtClean="0">
                <a:solidFill>
                  <a:schemeClr val="tx1"/>
                </a:solidFill>
                <a:effectLst/>
                <a:latin typeface="+mn-lt"/>
                <a:ea typeface="+mn-ea"/>
                <a:cs typeface="+mn-cs"/>
              </a:rPr>
              <a:t>=tYrBSTBHCS4</a:t>
            </a:r>
          </a:p>
          <a:p>
            <a:r>
              <a:rPr lang="sv-SE" sz="1200" kern="1200" dirty="0" smtClean="0">
                <a:solidFill>
                  <a:schemeClr val="tx1"/>
                </a:solidFill>
                <a:effectLst/>
                <a:latin typeface="+mn-lt"/>
                <a:ea typeface="+mn-ea"/>
                <a:cs typeface="+mn-cs"/>
              </a:rPr>
              <a:t>Film 3: </a:t>
            </a:r>
            <a:r>
              <a:rPr lang="sv-SE" sz="1200" kern="1200" dirty="0" err="1" smtClean="0">
                <a:solidFill>
                  <a:schemeClr val="tx1"/>
                </a:solidFill>
                <a:effectLst/>
                <a:latin typeface="+mn-lt"/>
                <a:ea typeface="+mn-ea"/>
                <a:cs typeface="+mn-cs"/>
              </a:rPr>
              <a:t>https</a:t>
            </a:r>
            <a:r>
              <a:rPr lang="sv-SE" sz="1200" kern="1200" dirty="0" smtClean="0">
                <a:solidFill>
                  <a:schemeClr val="tx1"/>
                </a:solidFill>
                <a:effectLst/>
                <a:latin typeface="+mn-lt"/>
                <a:ea typeface="+mn-ea"/>
                <a:cs typeface="+mn-cs"/>
              </a:rPr>
              <a:t>://</a:t>
            </a:r>
            <a:r>
              <a:rPr lang="sv-SE" sz="1200" kern="1200" dirty="0" err="1" smtClean="0">
                <a:solidFill>
                  <a:schemeClr val="tx1"/>
                </a:solidFill>
                <a:effectLst/>
                <a:latin typeface="+mn-lt"/>
                <a:ea typeface="+mn-ea"/>
                <a:cs typeface="+mn-cs"/>
              </a:rPr>
              <a:t>www.youtube.com</a:t>
            </a:r>
            <a:r>
              <a:rPr lang="sv-SE" sz="1200" kern="1200" dirty="0" smtClean="0">
                <a:solidFill>
                  <a:schemeClr val="tx1"/>
                </a:solidFill>
                <a:effectLst/>
                <a:latin typeface="+mn-lt"/>
                <a:ea typeface="+mn-ea"/>
                <a:cs typeface="+mn-cs"/>
              </a:rPr>
              <a:t>/</a:t>
            </a:r>
            <a:r>
              <a:rPr lang="sv-SE" sz="1200" kern="1200" dirty="0" err="1" smtClean="0">
                <a:solidFill>
                  <a:schemeClr val="tx1"/>
                </a:solidFill>
                <a:effectLst/>
                <a:latin typeface="+mn-lt"/>
                <a:ea typeface="+mn-ea"/>
                <a:cs typeface="+mn-cs"/>
              </a:rPr>
              <a:t>watch?v</a:t>
            </a:r>
            <a:r>
              <a:rPr lang="sv-SE" sz="1200" kern="1200" dirty="0" smtClean="0">
                <a:solidFill>
                  <a:schemeClr val="tx1"/>
                </a:solidFill>
                <a:effectLst/>
                <a:latin typeface="+mn-lt"/>
                <a:ea typeface="+mn-ea"/>
                <a:cs typeface="+mn-cs"/>
              </a:rPr>
              <a:t>=</a:t>
            </a:r>
            <a:r>
              <a:rPr lang="sv-SE" sz="1200" kern="1200" dirty="0" err="1" smtClean="0">
                <a:solidFill>
                  <a:schemeClr val="tx1"/>
                </a:solidFill>
                <a:effectLst/>
                <a:latin typeface="+mn-lt"/>
                <a:ea typeface="+mn-ea"/>
                <a:cs typeface="+mn-cs"/>
              </a:rPr>
              <a:t>lrJxqvalFxM</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80BDB274-1575-E844-AA82-32FB4D290A90}" type="slidenum">
              <a:rPr lang="sv-SE" smtClean="0"/>
              <a:t>39</a:t>
            </a:fld>
            <a:endParaRPr lang="sv-SE"/>
          </a:p>
        </p:txBody>
      </p:sp>
    </p:spTree>
    <p:extLst>
      <p:ext uri="{BB962C8B-B14F-4D97-AF65-F5344CB8AC3E}">
        <p14:creationId xmlns:p14="http://schemas.microsoft.com/office/powerpoint/2010/main" val="3908954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DB3CC-F982-40F9-8DD6-BCC9AFBF44BD}" type="datetime1">
              <a:rPr lang="en-US" smtClean="0"/>
              <a:pPr/>
              <a:t>12/20/2016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t>12/20/2016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t>12/20/2016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t>12/20/2016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12/20/2016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12/20/2016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12/20/2016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12/20/2016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vimeo.com/95433566" TargetMode="Externa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s://vimeo.com/95264616"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39.emf"/><Relationship Id="rId4" Type="http://schemas.openxmlformats.org/officeDocument/2006/relationships/image" Target="../media/image7.emf"/></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pn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35.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pn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jpeg"/><Relationship Id="rId11" Type="http://schemas.openxmlformats.org/officeDocument/2006/relationships/image" Target="../media/image61.jpeg"/><Relationship Id="rId5" Type="http://schemas.openxmlformats.org/officeDocument/2006/relationships/image" Target="../media/image55.png"/><Relationship Id="rId10" Type="http://schemas.openxmlformats.org/officeDocument/2006/relationships/image" Target="../media/image60.jpeg"/><Relationship Id="rId4" Type="http://schemas.openxmlformats.org/officeDocument/2006/relationships/image" Target="../media/image54.png"/><Relationship Id="rId9" Type="http://schemas.openxmlformats.org/officeDocument/2006/relationships/image" Target="../media/image59.png"/></Relationships>
</file>

<file path=ppt/slides/_rels/slide3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3.jpeg"/><Relationship Id="rId7" Type="http://schemas.openxmlformats.org/officeDocument/2006/relationships/diagramColors" Target="../diagrams/colors1.xml"/><Relationship Id="rId2"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o77drj7R-t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youtube.com/watch?v=lrJxqvalFxM" TargetMode="External"/><Relationship Id="rId4" Type="http://schemas.openxmlformats.org/officeDocument/2006/relationships/hyperlink" Target="https://www.youtube.com/watch?v=tYrBSTBHCS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shutterstock_24752228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79" y="-1070152"/>
            <a:ext cx="9152180" cy="6107814"/>
          </a:xfrm>
          <a:prstGeom prst="rect">
            <a:avLst/>
          </a:prstGeom>
        </p:spPr>
      </p:pic>
      <p:sp>
        <p:nvSpPr>
          <p:cNvPr id="18" name="Rektangel 17"/>
          <p:cNvSpPr/>
          <p:nvPr/>
        </p:nvSpPr>
        <p:spPr>
          <a:xfrm>
            <a:off x="1" y="4438382"/>
            <a:ext cx="9144000" cy="70511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22" name="Bildobjekt 21" descr="Statens-medierad-logo-329kb.eps"/>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9474" y="4657983"/>
            <a:ext cx="1690106" cy="274289"/>
          </a:xfrm>
          <a:prstGeom prst="rect">
            <a:avLst/>
          </a:prstGeom>
        </p:spPr>
      </p:pic>
      <p:pic>
        <p:nvPicPr>
          <p:cNvPr id="23" name="Bildobjekt 22" descr="logotype.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11970" y="4575136"/>
            <a:ext cx="1051045" cy="408984"/>
          </a:xfrm>
          <a:prstGeom prst="rect">
            <a:avLst/>
          </a:prstGeom>
        </p:spPr>
      </p:pic>
      <p:sp>
        <p:nvSpPr>
          <p:cNvPr id="4" name="Rektangel 3"/>
          <p:cNvSpPr/>
          <p:nvPr/>
        </p:nvSpPr>
        <p:spPr>
          <a:xfrm>
            <a:off x="505895" y="623972"/>
            <a:ext cx="3728553" cy="707886"/>
          </a:xfrm>
          <a:prstGeom prst="rect">
            <a:avLst/>
          </a:prstGeom>
        </p:spPr>
        <p:txBody>
          <a:bodyPr wrap="square">
            <a:spAutoFit/>
          </a:bodyPr>
          <a:lstStyle/>
          <a:p>
            <a:r>
              <a:rPr lang="sv-SE" sz="4000" dirty="0" smtClean="0">
                <a:solidFill>
                  <a:schemeClr val="bg1"/>
                </a:solidFill>
                <a:cs typeface="Calibri"/>
              </a:rPr>
              <a:t>Konsten att</a:t>
            </a:r>
            <a:endParaRPr lang="sv-SE" sz="4000" spc="300" dirty="0"/>
          </a:p>
        </p:txBody>
      </p:sp>
      <p:sp>
        <p:nvSpPr>
          <p:cNvPr id="10" name="Rektangel 9"/>
          <p:cNvSpPr/>
          <p:nvPr/>
        </p:nvSpPr>
        <p:spPr>
          <a:xfrm>
            <a:off x="505896" y="1076298"/>
            <a:ext cx="3401423" cy="954107"/>
          </a:xfrm>
          <a:prstGeom prst="rect">
            <a:avLst/>
          </a:prstGeom>
        </p:spPr>
        <p:txBody>
          <a:bodyPr wrap="square">
            <a:spAutoFit/>
          </a:bodyPr>
          <a:lstStyle/>
          <a:p>
            <a:r>
              <a:rPr lang="sv-SE" sz="5600" b="1" dirty="0" smtClean="0">
                <a:solidFill>
                  <a:srgbClr val="CB1739"/>
                </a:solidFill>
                <a:cs typeface="Calibri"/>
              </a:rPr>
              <a:t>övertyga</a:t>
            </a:r>
            <a:endParaRPr lang="sv-SE" sz="5600" b="1" dirty="0">
              <a:solidFill>
                <a:srgbClr val="CB1739"/>
              </a:solidFill>
            </a:endParaRPr>
          </a:p>
        </p:txBody>
      </p:sp>
    </p:spTree>
    <p:extLst>
      <p:ext uri="{BB962C8B-B14F-4D97-AF65-F5344CB8AC3E}">
        <p14:creationId xmlns:p14="http://schemas.microsoft.com/office/powerpoint/2010/main" val="25419069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B1739"/>
        </a:solidFill>
        <a:effectLst/>
      </p:bgPr>
    </p:bg>
    <p:spTree>
      <p:nvGrpSpPr>
        <p:cNvPr id="1" name=""/>
        <p:cNvGrpSpPr/>
        <p:nvPr/>
      </p:nvGrpSpPr>
      <p:grpSpPr>
        <a:xfrm>
          <a:off x="0" y="0"/>
          <a:ext cx="0" cy="0"/>
          <a:chOff x="0" y="0"/>
          <a:chExt cx="0" cy="0"/>
        </a:xfrm>
      </p:grpSpPr>
      <p:pic>
        <p:nvPicPr>
          <p:cNvPr id="5" name="Bildobjekt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77877" y="568639"/>
            <a:ext cx="2954417" cy="4183245"/>
          </a:xfrm>
          <a:prstGeom prst="rect">
            <a:avLst/>
          </a:prstGeom>
          <a:ln>
            <a:noFill/>
          </a:ln>
          <a:effectLst>
            <a:outerShdw blurRad="292100" dist="139700" dir="2700000" algn="tl" rotWithShape="0">
              <a:srgbClr val="333333">
                <a:alpha val="65000"/>
              </a:srgbClr>
            </a:outerShdw>
          </a:effectLst>
        </p:spPr>
      </p:pic>
      <p:sp>
        <p:nvSpPr>
          <p:cNvPr id="3" name="Rektangel 2"/>
          <p:cNvSpPr/>
          <p:nvPr/>
        </p:nvSpPr>
        <p:spPr>
          <a:xfrm>
            <a:off x="0" y="0"/>
            <a:ext cx="9144000" cy="23174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4" name="Text Box 1"/>
          <p:cNvSpPr txBox="1">
            <a:spLocks noChangeArrowheads="1"/>
          </p:cNvSpPr>
          <p:nvPr/>
        </p:nvSpPr>
        <p:spPr bwMode="auto">
          <a:xfrm>
            <a:off x="0" y="-32792"/>
            <a:ext cx="9144000" cy="222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9pPr>
          </a:lstStyle>
          <a:p>
            <a:pPr algn="ctr">
              <a:spcBef>
                <a:spcPts val="638"/>
              </a:spcBef>
              <a:spcAft>
                <a:spcPts val="1425"/>
              </a:spcAft>
              <a:buClr>
                <a:srgbClr val="000000"/>
              </a:buClr>
              <a:buSzPct val="100000"/>
            </a:pPr>
            <a:r>
              <a:rPr lang="sv-SE" sz="1000" dirty="0">
                <a:solidFill>
                  <a:schemeClr val="bg1"/>
                </a:solidFill>
                <a:latin typeface="Calibri" charset="0"/>
              </a:rPr>
              <a:t>Propaganda och bilders makt – Konsten att övertyga</a:t>
            </a:r>
          </a:p>
        </p:txBody>
      </p:sp>
    </p:spTree>
    <p:extLst>
      <p:ext uri="{BB962C8B-B14F-4D97-AF65-F5344CB8AC3E}">
        <p14:creationId xmlns:p14="http://schemas.microsoft.com/office/powerpoint/2010/main" val="3221755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B1739"/>
        </a:solidFill>
        <a:effectLst/>
      </p:bgPr>
    </p:bg>
    <p:spTree>
      <p:nvGrpSpPr>
        <p:cNvPr id="1" name=""/>
        <p:cNvGrpSpPr/>
        <p:nvPr/>
      </p:nvGrpSpPr>
      <p:grpSpPr>
        <a:xfrm>
          <a:off x="0" y="0"/>
          <a:ext cx="0" cy="0"/>
          <a:chOff x="0" y="0"/>
          <a:chExt cx="0" cy="0"/>
        </a:xfrm>
      </p:grpSpPr>
      <p:pic>
        <p:nvPicPr>
          <p:cNvPr id="3" name="Bildobjekt 2"/>
          <p:cNvPicPr>
            <a:picLocks noChangeAspect="1"/>
          </p:cNvPicPr>
          <p:nvPr/>
        </p:nvPicPr>
        <p:blipFill>
          <a:blip r:embed="rId2"/>
          <a:stretch>
            <a:fillRect/>
          </a:stretch>
        </p:blipFill>
        <p:spPr>
          <a:xfrm>
            <a:off x="2812890" y="595657"/>
            <a:ext cx="3199787" cy="4156990"/>
          </a:xfrm>
          <a:prstGeom prst="rect">
            <a:avLst/>
          </a:prstGeom>
          <a:ln>
            <a:noFill/>
          </a:ln>
          <a:effectLst>
            <a:outerShdw blurRad="292100" dist="139700" dir="2700000" algn="tl" rotWithShape="0">
              <a:srgbClr val="333333">
                <a:alpha val="65000"/>
              </a:srgbClr>
            </a:outerShdw>
          </a:effectLst>
        </p:spPr>
      </p:pic>
      <p:sp>
        <p:nvSpPr>
          <p:cNvPr id="4" name="Rektangel 3"/>
          <p:cNvSpPr/>
          <p:nvPr/>
        </p:nvSpPr>
        <p:spPr>
          <a:xfrm>
            <a:off x="0" y="0"/>
            <a:ext cx="9144000" cy="23174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5" name="Text Box 1"/>
          <p:cNvSpPr txBox="1">
            <a:spLocks noChangeArrowheads="1"/>
          </p:cNvSpPr>
          <p:nvPr/>
        </p:nvSpPr>
        <p:spPr bwMode="auto">
          <a:xfrm>
            <a:off x="0" y="-32792"/>
            <a:ext cx="9144000" cy="222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9pPr>
          </a:lstStyle>
          <a:p>
            <a:pPr algn="ctr">
              <a:spcBef>
                <a:spcPts val="638"/>
              </a:spcBef>
              <a:spcAft>
                <a:spcPts val="1425"/>
              </a:spcAft>
              <a:buClr>
                <a:srgbClr val="000000"/>
              </a:buClr>
              <a:buSzPct val="100000"/>
            </a:pPr>
            <a:r>
              <a:rPr lang="sv-SE" sz="1000" dirty="0">
                <a:solidFill>
                  <a:schemeClr val="bg1"/>
                </a:solidFill>
                <a:latin typeface="Calibri" charset="0"/>
              </a:rPr>
              <a:t>Propaganda och bilders makt – Konsten att övertyga</a:t>
            </a:r>
          </a:p>
        </p:txBody>
      </p:sp>
    </p:spTree>
    <p:extLst>
      <p:ext uri="{BB962C8B-B14F-4D97-AF65-F5344CB8AC3E}">
        <p14:creationId xmlns:p14="http://schemas.microsoft.com/office/powerpoint/2010/main" val="2185669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B1739"/>
        </a:solidFill>
        <a:effectLst/>
      </p:bgPr>
    </p:bg>
    <p:spTree>
      <p:nvGrpSpPr>
        <p:cNvPr id="1" name=""/>
        <p:cNvGrpSpPr/>
        <p:nvPr/>
      </p:nvGrpSpPr>
      <p:grpSpPr>
        <a:xfrm>
          <a:off x="0" y="0"/>
          <a:ext cx="0" cy="0"/>
          <a:chOff x="0" y="0"/>
          <a:chExt cx="0" cy="0"/>
        </a:xfrm>
      </p:grpSpPr>
      <p:sp>
        <p:nvSpPr>
          <p:cNvPr id="8" name="Rektangel 7"/>
          <p:cNvSpPr/>
          <p:nvPr/>
        </p:nvSpPr>
        <p:spPr>
          <a:xfrm>
            <a:off x="445885" y="2096612"/>
            <a:ext cx="8458282" cy="2742290"/>
          </a:xfrm>
          <a:prstGeom prst="rect">
            <a:avLst/>
          </a:prstGeom>
        </p:spPr>
        <p:txBody>
          <a:bodyPr wrap="square">
            <a:spAutoFit/>
          </a:bodyPr>
          <a:lstStyle/>
          <a:p>
            <a:pPr>
              <a:lnSpc>
                <a:spcPct val="120000"/>
              </a:lnSpc>
            </a:pPr>
            <a:r>
              <a:rPr lang="sv-SE" i="1" dirty="0">
                <a:solidFill>
                  <a:srgbClr val="FFFFFF"/>
                </a:solidFill>
              </a:rPr>
              <a:t>Enkla knep som används är: </a:t>
            </a:r>
          </a:p>
          <a:p>
            <a:pPr marL="342900" indent="-342900">
              <a:lnSpc>
                <a:spcPct val="120000"/>
              </a:lnSpc>
              <a:buFont typeface="Wingdings" charset="2"/>
              <a:buChar char="q"/>
            </a:pPr>
            <a:r>
              <a:rPr lang="sv-SE" dirty="0">
                <a:solidFill>
                  <a:srgbClr val="FFFFFF"/>
                </a:solidFill>
              </a:rPr>
              <a:t>Olika färger (rött upplevs ofta varmt och dramatiskt medan </a:t>
            </a:r>
            <a:r>
              <a:rPr lang="sv-SE" dirty="0" smtClean="0">
                <a:solidFill>
                  <a:srgbClr val="FFFFFF"/>
                </a:solidFill>
              </a:rPr>
              <a:t>blått </a:t>
            </a:r>
            <a:r>
              <a:rPr lang="sv-SE" dirty="0">
                <a:solidFill>
                  <a:srgbClr val="FFFFFF"/>
                </a:solidFill>
              </a:rPr>
              <a:t>upplevs mer kallt)</a:t>
            </a:r>
          </a:p>
          <a:p>
            <a:pPr marL="342900" indent="-342900">
              <a:lnSpc>
                <a:spcPct val="120000"/>
              </a:lnSpc>
              <a:buFont typeface="Wingdings" charset="2"/>
              <a:buChar char="q"/>
            </a:pPr>
            <a:r>
              <a:rPr lang="sv-SE" dirty="0">
                <a:solidFill>
                  <a:srgbClr val="FFFFFF"/>
                </a:solidFill>
              </a:rPr>
              <a:t>Ljussättning och färgkorrigering (t.ex. används ofta mjukt ljus med varma färgtoner för positiva känslor och kallt, hårt ljus med mörka färgtoner för att skapa dramatiska och negativa associationer) </a:t>
            </a:r>
          </a:p>
          <a:p>
            <a:pPr marL="342900" indent="-342900">
              <a:lnSpc>
                <a:spcPct val="120000"/>
              </a:lnSpc>
              <a:buFont typeface="Wingdings" charset="2"/>
              <a:buChar char="q"/>
            </a:pPr>
            <a:r>
              <a:rPr lang="sv-SE" dirty="0">
                <a:solidFill>
                  <a:srgbClr val="FFFFFF"/>
                </a:solidFill>
              </a:rPr>
              <a:t>Bilder som väcker känslomässiga associationer </a:t>
            </a:r>
          </a:p>
          <a:p>
            <a:pPr marL="342900" indent="-342900">
              <a:lnSpc>
                <a:spcPct val="120000"/>
              </a:lnSpc>
              <a:buFont typeface="Wingdings" charset="2"/>
              <a:buChar char="q"/>
            </a:pPr>
            <a:r>
              <a:rPr lang="sv-SE" dirty="0">
                <a:solidFill>
                  <a:srgbClr val="FFFFFF"/>
                </a:solidFill>
              </a:rPr>
              <a:t>Ett tilltal som t. ex. uppmanar till dåligt samvete, eller ilska</a:t>
            </a:r>
          </a:p>
          <a:p>
            <a:pPr marL="342900" indent="-342900">
              <a:lnSpc>
                <a:spcPct val="120000"/>
              </a:lnSpc>
              <a:buFont typeface="Wingdings" charset="2"/>
              <a:buChar char="q"/>
            </a:pPr>
            <a:r>
              <a:rPr lang="sv-SE" dirty="0">
                <a:solidFill>
                  <a:srgbClr val="FFFFFF"/>
                </a:solidFill>
              </a:rPr>
              <a:t>Dramatisk musik vid rörliga bilder </a:t>
            </a:r>
          </a:p>
        </p:txBody>
      </p:sp>
      <p:sp>
        <p:nvSpPr>
          <p:cNvPr id="3" name="Rektangel 2"/>
          <p:cNvSpPr/>
          <p:nvPr/>
        </p:nvSpPr>
        <p:spPr>
          <a:xfrm>
            <a:off x="445885" y="232364"/>
            <a:ext cx="7782703" cy="707886"/>
          </a:xfrm>
          <a:prstGeom prst="rect">
            <a:avLst/>
          </a:prstGeom>
        </p:spPr>
        <p:txBody>
          <a:bodyPr wrap="square">
            <a:spAutoFit/>
          </a:bodyPr>
          <a:lstStyle/>
          <a:p>
            <a:r>
              <a:rPr lang="sv-SE" sz="4000" dirty="0" smtClean="0">
                <a:solidFill>
                  <a:srgbClr val="FFFFFF"/>
                </a:solidFill>
              </a:rPr>
              <a:t>Sammanfattning – Spela på känslor</a:t>
            </a:r>
            <a:endParaRPr lang="sv-SE" sz="4000" dirty="0">
              <a:solidFill>
                <a:srgbClr val="FFFFFF"/>
              </a:solidFill>
            </a:endParaRPr>
          </a:p>
        </p:txBody>
      </p:sp>
      <p:sp>
        <p:nvSpPr>
          <p:cNvPr id="4" name="Rektangel 3"/>
          <p:cNvSpPr/>
          <p:nvPr/>
        </p:nvSpPr>
        <p:spPr>
          <a:xfrm>
            <a:off x="445884" y="913232"/>
            <a:ext cx="7620563" cy="1080296"/>
          </a:xfrm>
          <a:prstGeom prst="rect">
            <a:avLst/>
          </a:prstGeom>
        </p:spPr>
        <p:txBody>
          <a:bodyPr wrap="square">
            <a:spAutoFit/>
          </a:bodyPr>
          <a:lstStyle/>
          <a:p>
            <a:pPr>
              <a:lnSpc>
                <a:spcPct val="120000"/>
              </a:lnSpc>
            </a:pPr>
            <a:r>
              <a:rPr lang="sv-SE" dirty="0">
                <a:solidFill>
                  <a:srgbClr val="FFFFFF"/>
                </a:solidFill>
              </a:rPr>
              <a:t>Propaganda som spelar på känslor vill väcka starka känslor i dig såsom rädsla, hopp, ilska, sympati, avsky och upphetsning. När vi känner starkt blir vi mer mottagliga för det budskap som propagandisten vill förmedla. </a:t>
            </a:r>
          </a:p>
        </p:txBody>
      </p:sp>
      <p:sp>
        <p:nvSpPr>
          <p:cNvPr id="5" name="Rektangel 4"/>
          <p:cNvSpPr/>
          <p:nvPr/>
        </p:nvSpPr>
        <p:spPr>
          <a:xfrm>
            <a:off x="0" y="0"/>
            <a:ext cx="9144000" cy="23174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6" name="Text Box 1"/>
          <p:cNvSpPr txBox="1">
            <a:spLocks noChangeArrowheads="1"/>
          </p:cNvSpPr>
          <p:nvPr/>
        </p:nvSpPr>
        <p:spPr bwMode="auto">
          <a:xfrm>
            <a:off x="0" y="-32792"/>
            <a:ext cx="9144000" cy="222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9pPr>
          </a:lstStyle>
          <a:p>
            <a:pPr algn="ctr">
              <a:spcBef>
                <a:spcPts val="638"/>
              </a:spcBef>
              <a:spcAft>
                <a:spcPts val="1425"/>
              </a:spcAft>
              <a:buClr>
                <a:srgbClr val="000000"/>
              </a:buClr>
              <a:buSzPct val="100000"/>
            </a:pPr>
            <a:r>
              <a:rPr lang="sv-SE" sz="1000" dirty="0">
                <a:solidFill>
                  <a:schemeClr val="bg1"/>
                </a:solidFill>
                <a:latin typeface="Calibri" charset="0"/>
              </a:rPr>
              <a:t>Propaganda och bilders makt – Konsten att övertyga</a:t>
            </a:r>
          </a:p>
        </p:txBody>
      </p:sp>
    </p:spTree>
    <p:extLst>
      <p:ext uri="{BB962C8B-B14F-4D97-AF65-F5344CB8AC3E}">
        <p14:creationId xmlns:p14="http://schemas.microsoft.com/office/powerpoint/2010/main" val="20998358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B1739"/>
        </a:solidFill>
        <a:effectLst/>
      </p:bgPr>
    </p:bg>
    <p:spTree>
      <p:nvGrpSpPr>
        <p:cNvPr id="1" name=""/>
        <p:cNvGrpSpPr/>
        <p:nvPr/>
      </p:nvGrpSpPr>
      <p:grpSpPr>
        <a:xfrm>
          <a:off x="0" y="0"/>
          <a:ext cx="0" cy="0"/>
          <a:chOff x="0" y="0"/>
          <a:chExt cx="0" cy="0"/>
        </a:xfrm>
      </p:grpSpPr>
      <p:pic>
        <p:nvPicPr>
          <p:cNvPr id="5" name="Bildobjekt 4" descr="propaganda_fist_stmr_backgr.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922478"/>
            <a:ext cx="9144000" cy="9144000"/>
          </a:xfrm>
          <a:prstGeom prst="rect">
            <a:avLst/>
          </a:prstGeom>
        </p:spPr>
      </p:pic>
      <p:sp>
        <p:nvSpPr>
          <p:cNvPr id="3" name="Rektangel 2"/>
          <p:cNvSpPr/>
          <p:nvPr/>
        </p:nvSpPr>
        <p:spPr>
          <a:xfrm>
            <a:off x="0" y="1856140"/>
            <a:ext cx="9144000" cy="1490152"/>
          </a:xfrm>
          <a:prstGeom prst="rect">
            <a:avLst/>
          </a:prstGeom>
        </p:spPr>
        <p:txBody>
          <a:bodyPr wrap="square">
            <a:spAutoFit/>
          </a:bodyPr>
          <a:lstStyle/>
          <a:p>
            <a:pPr algn="ctr">
              <a:lnSpc>
                <a:spcPct val="90000"/>
              </a:lnSpc>
            </a:pPr>
            <a:r>
              <a:rPr lang="sv-SE" sz="5000" b="1" dirty="0">
                <a:solidFill>
                  <a:srgbClr val="FFFFFF"/>
                </a:solidFill>
                <a:latin typeface="+mj-lt"/>
                <a:cs typeface="TitilliumText22L Regular"/>
              </a:rPr>
              <a:t>Attackera motståndaren </a:t>
            </a:r>
            <a:r>
              <a:rPr lang="sv-SE" sz="5000" b="1" dirty="0" smtClean="0">
                <a:solidFill>
                  <a:srgbClr val="FFFFFF"/>
                </a:solidFill>
                <a:latin typeface="+mj-lt"/>
                <a:cs typeface="TitilliumText22L Regular"/>
              </a:rPr>
              <a:t/>
            </a:r>
            <a:br>
              <a:rPr lang="sv-SE" sz="5000" b="1" dirty="0" smtClean="0">
                <a:solidFill>
                  <a:srgbClr val="FFFFFF"/>
                </a:solidFill>
                <a:latin typeface="+mj-lt"/>
                <a:cs typeface="TitilliumText22L Regular"/>
              </a:rPr>
            </a:br>
            <a:r>
              <a:rPr lang="sv-SE" sz="5000" b="1" dirty="0" smtClean="0">
                <a:solidFill>
                  <a:srgbClr val="FFFFFF"/>
                </a:solidFill>
                <a:latin typeface="+mj-lt"/>
                <a:cs typeface="TitilliumText22L Regular"/>
              </a:rPr>
              <a:t>– </a:t>
            </a:r>
            <a:r>
              <a:rPr lang="sv-SE" sz="5000" b="1" dirty="0">
                <a:solidFill>
                  <a:srgbClr val="FFFFFF"/>
                </a:solidFill>
                <a:latin typeface="+mj-lt"/>
                <a:cs typeface="TitilliumText22L Regular"/>
              </a:rPr>
              <a:t>skapa ”vi” och ”dem”</a:t>
            </a:r>
          </a:p>
        </p:txBody>
      </p:sp>
      <p:sp>
        <p:nvSpPr>
          <p:cNvPr id="4" name="Rektangel 3"/>
          <p:cNvSpPr/>
          <p:nvPr/>
        </p:nvSpPr>
        <p:spPr>
          <a:xfrm>
            <a:off x="0" y="0"/>
            <a:ext cx="9144000" cy="23174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6" name="Text Box 1"/>
          <p:cNvSpPr txBox="1">
            <a:spLocks noChangeArrowheads="1"/>
          </p:cNvSpPr>
          <p:nvPr/>
        </p:nvSpPr>
        <p:spPr bwMode="auto">
          <a:xfrm>
            <a:off x="0" y="-32792"/>
            <a:ext cx="9144000" cy="222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9pPr>
          </a:lstStyle>
          <a:p>
            <a:pPr algn="ctr">
              <a:spcBef>
                <a:spcPts val="638"/>
              </a:spcBef>
              <a:spcAft>
                <a:spcPts val="1425"/>
              </a:spcAft>
              <a:buClr>
                <a:srgbClr val="000000"/>
              </a:buClr>
              <a:buSzPct val="100000"/>
            </a:pPr>
            <a:r>
              <a:rPr lang="sv-SE" sz="1000" dirty="0">
                <a:solidFill>
                  <a:schemeClr val="bg1"/>
                </a:solidFill>
                <a:latin typeface="Calibri" charset="0"/>
              </a:rPr>
              <a:t>Propaganda och bilders makt – Konsten att övertyga</a:t>
            </a:r>
          </a:p>
        </p:txBody>
      </p:sp>
    </p:spTree>
    <p:extLst>
      <p:ext uri="{BB962C8B-B14F-4D97-AF65-F5344CB8AC3E}">
        <p14:creationId xmlns:p14="http://schemas.microsoft.com/office/powerpoint/2010/main" val="1696397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B5628"/>
        </a:solidFill>
        <a:effectLst/>
      </p:bgPr>
    </p:bg>
    <p:spTree>
      <p:nvGrpSpPr>
        <p:cNvPr id="1" name=""/>
        <p:cNvGrpSpPr/>
        <p:nvPr/>
      </p:nvGrpSpPr>
      <p:grpSpPr>
        <a:xfrm>
          <a:off x="0" y="0"/>
          <a:ext cx="0" cy="0"/>
          <a:chOff x="0" y="0"/>
          <a:chExt cx="0" cy="0"/>
        </a:xfrm>
      </p:grpSpPr>
      <p:pic>
        <p:nvPicPr>
          <p:cNvPr id="4" name="Bildobjekt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21674" y="646607"/>
            <a:ext cx="2739629" cy="3927169"/>
          </a:xfrm>
          <a:prstGeom prst="rect">
            <a:avLst/>
          </a:prstGeom>
          <a:ln>
            <a:noFill/>
          </a:ln>
          <a:effectLst>
            <a:outerShdw blurRad="292100" dist="139700" dir="2700000" algn="tl" rotWithShape="0">
              <a:srgbClr val="333333">
                <a:alpha val="65000"/>
              </a:srgbClr>
            </a:outerShdw>
          </a:effectLst>
        </p:spPr>
      </p:pic>
      <p:pic>
        <p:nvPicPr>
          <p:cNvPr id="5" name="Bildobjekt 4" descr="AKB karikaty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30660" y="646607"/>
            <a:ext cx="2680247" cy="3927169"/>
          </a:xfrm>
          <a:prstGeom prst="rect">
            <a:avLst/>
          </a:prstGeom>
          <a:ln>
            <a:noFill/>
          </a:ln>
          <a:effectLst>
            <a:outerShdw blurRad="292100" dist="139700" dir="2700000" algn="tl" rotWithShape="0">
              <a:srgbClr val="333333">
                <a:alpha val="65000"/>
              </a:srgbClr>
            </a:outerShdw>
          </a:effectLst>
        </p:spPr>
      </p:pic>
      <p:sp>
        <p:nvSpPr>
          <p:cNvPr id="6" name="Rektangel 5"/>
          <p:cNvSpPr/>
          <p:nvPr/>
        </p:nvSpPr>
        <p:spPr>
          <a:xfrm>
            <a:off x="0" y="0"/>
            <a:ext cx="9144000" cy="23174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7" name="Text Box 1"/>
          <p:cNvSpPr txBox="1">
            <a:spLocks noChangeArrowheads="1"/>
          </p:cNvSpPr>
          <p:nvPr/>
        </p:nvSpPr>
        <p:spPr bwMode="auto">
          <a:xfrm>
            <a:off x="0" y="-32792"/>
            <a:ext cx="9144000" cy="222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9pPr>
          </a:lstStyle>
          <a:p>
            <a:pPr algn="ctr">
              <a:spcBef>
                <a:spcPts val="638"/>
              </a:spcBef>
              <a:spcAft>
                <a:spcPts val="1425"/>
              </a:spcAft>
              <a:buClr>
                <a:srgbClr val="000000"/>
              </a:buClr>
              <a:buSzPct val="100000"/>
            </a:pPr>
            <a:r>
              <a:rPr lang="sv-SE" sz="1000" dirty="0">
                <a:solidFill>
                  <a:schemeClr val="bg1"/>
                </a:solidFill>
                <a:latin typeface="Calibri" charset="0"/>
              </a:rPr>
              <a:t>Propaganda och bilders makt – Konsten att övertyga</a:t>
            </a:r>
          </a:p>
        </p:txBody>
      </p:sp>
    </p:spTree>
    <p:extLst>
      <p:ext uri="{BB962C8B-B14F-4D97-AF65-F5344CB8AC3E}">
        <p14:creationId xmlns:p14="http://schemas.microsoft.com/office/powerpoint/2010/main" val="3365294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B5628"/>
        </a:solidFill>
        <a:effectLst/>
      </p:bgPr>
    </p:bg>
    <p:spTree>
      <p:nvGrpSpPr>
        <p:cNvPr id="1" name=""/>
        <p:cNvGrpSpPr/>
        <p:nvPr/>
      </p:nvGrpSpPr>
      <p:grpSpPr>
        <a:xfrm>
          <a:off x="0" y="0"/>
          <a:ext cx="0" cy="0"/>
          <a:chOff x="0" y="0"/>
          <a:chExt cx="0" cy="0"/>
        </a:xfrm>
      </p:grpSpPr>
      <p:pic>
        <p:nvPicPr>
          <p:cNvPr id="6" name="Bildobjekt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25012" y="629188"/>
            <a:ext cx="5535940" cy="4048156"/>
          </a:xfrm>
          <a:prstGeom prst="rect">
            <a:avLst/>
          </a:prstGeom>
          <a:ln>
            <a:noFill/>
          </a:ln>
          <a:effectLst>
            <a:outerShdw blurRad="292100" dist="139700" dir="2700000" algn="tl" rotWithShape="0">
              <a:srgbClr val="333333">
                <a:alpha val="65000"/>
              </a:srgbClr>
            </a:outerShdw>
          </a:effectLst>
        </p:spPr>
      </p:pic>
      <p:sp>
        <p:nvSpPr>
          <p:cNvPr id="3" name="Rektangel 2"/>
          <p:cNvSpPr/>
          <p:nvPr/>
        </p:nvSpPr>
        <p:spPr>
          <a:xfrm>
            <a:off x="0" y="0"/>
            <a:ext cx="9144000" cy="23174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4" name="Text Box 1"/>
          <p:cNvSpPr txBox="1">
            <a:spLocks noChangeArrowheads="1"/>
          </p:cNvSpPr>
          <p:nvPr/>
        </p:nvSpPr>
        <p:spPr bwMode="auto">
          <a:xfrm>
            <a:off x="0" y="-32792"/>
            <a:ext cx="9144000" cy="222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9pPr>
          </a:lstStyle>
          <a:p>
            <a:pPr algn="ctr">
              <a:spcBef>
                <a:spcPts val="638"/>
              </a:spcBef>
              <a:spcAft>
                <a:spcPts val="1425"/>
              </a:spcAft>
              <a:buClr>
                <a:srgbClr val="000000"/>
              </a:buClr>
              <a:buSzPct val="100000"/>
            </a:pPr>
            <a:r>
              <a:rPr lang="sv-SE" sz="1000" dirty="0">
                <a:solidFill>
                  <a:schemeClr val="bg1"/>
                </a:solidFill>
                <a:latin typeface="Calibri" charset="0"/>
              </a:rPr>
              <a:t>Propaganda och bilders makt – Konsten att övertyga</a:t>
            </a:r>
          </a:p>
        </p:txBody>
      </p:sp>
    </p:spTree>
    <p:extLst>
      <p:ext uri="{BB962C8B-B14F-4D97-AF65-F5344CB8AC3E}">
        <p14:creationId xmlns:p14="http://schemas.microsoft.com/office/powerpoint/2010/main" val="4130641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B5628"/>
        </a:solidFill>
        <a:effectLst/>
      </p:bgPr>
    </p:bg>
    <p:spTree>
      <p:nvGrpSpPr>
        <p:cNvPr id="1" name=""/>
        <p:cNvGrpSpPr/>
        <p:nvPr/>
      </p:nvGrpSpPr>
      <p:grpSpPr>
        <a:xfrm>
          <a:off x="0" y="0"/>
          <a:ext cx="0" cy="0"/>
          <a:chOff x="0" y="0"/>
          <a:chExt cx="0" cy="0"/>
        </a:xfrm>
      </p:grpSpPr>
      <p:pic>
        <p:nvPicPr>
          <p:cNvPr id="3" name="Platshållare för innehåll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631420" y="1040594"/>
            <a:ext cx="1610227" cy="2455595"/>
          </a:xfrm>
          <a:prstGeom prst="rect">
            <a:avLst/>
          </a:prstGeom>
          <a:ln>
            <a:noFill/>
          </a:ln>
          <a:effectLst>
            <a:outerShdw blurRad="292100" dist="139700" dir="2700000" algn="tl" rotWithShape="0">
              <a:srgbClr val="333333">
                <a:alpha val="65000"/>
              </a:srgbClr>
            </a:outerShdw>
          </a:effectLst>
        </p:spPr>
      </p:pic>
      <p:pic>
        <p:nvPicPr>
          <p:cNvPr id="4" name="Bildobjekt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8826" y="1035406"/>
            <a:ext cx="1751174" cy="2460208"/>
          </a:xfrm>
          <a:prstGeom prst="rect">
            <a:avLst/>
          </a:prstGeom>
          <a:ln>
            <a:noFill/>
          </a:ln>
          <a:effectLst>
            <a:outerShdw blurRad="292100" dist="139700" dir="2700000" algn="tl" rotWithShape="0">
              <a:srgbClr val="333333">
                <a:alpha val="65000"/>
              </a:srgbClr>
            </a:outerShdw>
          </a:effectLst>
        </p:spPr>
      </p:pic>
      <p:pic>
        <p:nvPicPr>
          <p:cNvPr id="5" name="Bildobjekt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4647" y="1015248"/>
            <a:ext cx="1838391" cy="2434353"/>
          </a:xfrm>
          <a:prstGeom prst="rect">
            <a:avLst/>
          </a:prstGeom>
          <a:ln>
            <a:noFill/>
          </a:ln>
          <a:effectLst>
            <a:outerShdw blurRad="292100" dist="139700" dir="2700000" algn="tl" rotWithShape="0">
              <a:srgbClr val="333333">
                <a:alpha val="65000"/>
              </a:srgbClr>
            </a:outerShdw>
          </a:effectLst>
        </p:spPr>
      </p:pic>
      <p:pic>
        <p:nvPicPr>
          <p:cNvPr id="7" name="Bildobjekt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9211" y="1040594"/>
            <a:ext cx="1746542" cy="2455595"/>
          </a:xfrm>
          <a:prstGeom prst="rect">
            <a:avLst/>
          </a:prstGeom>
          <a:ln>
            <a:noFill/>
          </a:ln>
          <a:effectLst>
            <a:outerShdw blurRad="292100" dist="139700" dir="2700000" algn="tl" rotWithShape="0">
              <a:srgbClr val="333333">
                <a:alpha val="65000"/>
              </a:srgbClr>
            </a:outerShdw>
          </a:effectLst>
        </p:spPr>
      </p:pic>
      <p:sp>
        <p:nvSpPr>
          <p:cNvPr id="8" name="textruta 7"/>
          <p:cNvSpPr txBox="1"/>
          <p:nvPr/>
        </p:nvSpPr>
        <p:spPr>
          <a:xfrm>
            <a:off x="599212" y="3760465"/>
            <a:ext cx="1746542" cy="646331"/>
          </a:xfrm>
          <a:prstGeom prst="rect">
            <a:avLst/>
          </a:prstGeom>
          <a:noFill/>
        </p:spPr>
        <p:txBody>
          <a:bodyPr wrap="square" rtlCol="0">
            <a:spAutoFit/>
          </a:bodyPr>
          <a:lstStyle/>
          <a:p>
            <a:pPr algn="ctr"/>
            <a:r>
              <a:rPr lang="sv-SE" dirty="0">
                <a:solidFill>
                  <a:srgbClr val="FFFFFF"/>
                </a:solidFill>
              </a:rPr>
              <a:t>Tyskland enligt Tyskland</a:t>
            </a:r>
          </a:p>
        </p:txBody>
      </p:sp>
      <p:sp>
        <p:nvSpPr>
          <p:cNvPr id="9" name="textruta 8"/>
          <p:cNvSpPr txBox="1"/>
          <p:nvPr/>
        </p:nvSpPr>
        <p:spPr>
          <a:xfrm>
            <a:off x="2631420" y="3762653"/>
            <a:ext cx="1610227" cy="646331"/>
          </a:xfrm>
          <a:prstGeom prst="rect">
            <a:avLst/>
          </a:prstGeom>
          <a:noFill/>
        </p:spPr>
        <p:txBody>
          <a:bodyPr wrap="square" rtlCol="0">
            <a:spAutoFit/>
          </a:bodyPr>
          <a:lstStyle/>
          <a:p>
            <a:pPr algn="ctr"/>
            <a:r>
              <a:rPr lang="sv-SE" dirty="0">
                <a:solidFill>
                  <a:srgbClr val="FFFFFF"/>
                </a:solidFill>
              </a:rPr>
              <a:t>Tyskland enligt USA</a:t>
            </a:r>
          </a:p>
        </p:txBody>
      </p:sp>
      <p:sp>
        <p:nvSpPr>
          <p:cNvPr id="10" name="textruta 9"/>
          <p:cNvSpPr txBox="1"/>
          <p:nvPr/>
        </p:nvSpPr>
        <p:spPr>
          <a:xfrm>
            <a:off x="4588827" y="3767788"/>
            <a:ext cx="1751174" cy="646331"/>
          </a:xfrm>
          <a:prstGeom prst="rect">
            <a:avLst/>
          </a:prstGeom>
          <a:noFill/>
        </p:spPr>
        <p:txBody>
          <a:bodyPr wrap="square" rtlCol="0">
            <a:spAutoFit/>
          </a:bodyPr>
          <a:lstStyle/>
          <a:p>
            <a:pPr algn="ctr"/>
            <a:r>
              <a:rPr lang="sv-SE" dirty="0">
                <a:solidFill>
                  <a:srgbClr val="FFFFFF"/>
                </a:solidFill>
              </a:rPr>
              <a:t>USA enligt Italien</a:t>
            </a:r>
          </a:p>
        </p:txBody>
      </p:sp>
      <p:sp>
        <p:nvSpPr>
          <p:cNvPr id="11" name="textruta 10"/>
          <p:cNvSpPr txBox="1"/>
          <p:nvPr/>
        </p:nvSpPr>
        <p:spPr>
          <a:xfrm>
            <a:off x="6674647" y="3789671"/>
            <a:ext cx="1838391" cy="369332"/>
          </a:xfrm>
          <a:prstGeom prst="rect">
            <a:avLst/>
          </a:prstGeom>
          <a:noFill/>
        </p:spPr>
        <p:txBody>
          <a:bodyPr wrap="square" rtlCol="0">
            <a:spAutoFit/>
          </a:bodyPr>
          <a:lstStyle/>
          <a:p>
            <a:pPr algn="ctr"/>
            <a:r>
              <a:rPr lang="sv-SE" dirty="0">
                <a:solidFill>
                  <a:srgbClr val="FFFFFF"/>
                </a:solidFill>
              </a:rPr>
              <a:t>USA enligt USA</a:t>
            </a:r>
          </a:p>
        </p:txBody>
      </p:sp>
      <p:sp>
        <p:nvSpPr>
          <p:cNvPr id="12" name="Rektangel 11"/>
          <p:cNvSpPr/>
          <p:nvPr/>
        </p:nvSpPr>
        <p:spPr>
          <a:xfrm>
            <a:off x="0" y="0"/>
            <a:ext cx="9144000" cy="23174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 name="Text Box 1"/>
          <p:cNvSpPr txBox="1">
            <a:spLocks noChangeArrowheads="1"/>
          </p:cNvSpPr>
          <p:nvPr/>
        </p:nvSpPr>
        <p:spPr bwMode="auto">
          <a:xfrm>
            <a:off x="0" y="-32792"/>
            <a:ext cx="9144000" cy="222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9pPr>
          </a:lstStyle>
          <a:p>
            <a:pPr algn="ctr">
              <a:spcBef>
                <a:spcPts val="638"/>
              </a:spcBef>
              <a:spcAft>
                <a:spcPts val="1425"/>
              </a:spcAft>
              <a:buClr>
                <a:srgbClr val="000000"/>
              </a:buClr>
              <a:buSzPct val="100000"/>
            </a:pPr>
            <a:r>
              <a:rPr lang="sv-SE" sz="1000" dirty="0">
                <a:solidFill>
                  <a:schemeClr val="bg1"/>
                </a:solidFill>
                <a:latin typeface="Calibri" charset="0"/>
              </a:rPr>
              <a:t>Propaganda och bilders makt – Konsten att övertyga</a:t>
            </a:r>
          </a:p>
        </p:txBody>
      </p:sp>
    </p:spTree>
    <p:extLst>
      <p:ext uri="{BB962C8B-B14F-4D97-AF65-F5344CB8AC3E}">
        <p14:creationId xmlns:p14="http://schemas.microsoft.com/office/powerpoint/2010/main" val="27118531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B5628"/>
        </a:solidFill>
        <a:effectLst/>
      </p:bgPr>
    </p:bg>
    <p:spTree>
      <p:nvGrpSpPr>
        <p:cNvPr id="1" name=""/>
        <p:cNvGrpSpPr/>
        <p:nvPr/>
      </p:nvGrpSpPr>
      <p:grpSpPr>
        <a:xfrm>
          <a:off x="0" y="0"/>
          <a:ext cx="0" cy="0"/>
          <a:chOff x="0" y="0"/>
          <a:chExt cx="0" cy="0"/>
        </a:xfrm>
      </p:grpSpPr>
      <p:pic>
        <p:nvPicPr>
          <p:cNvPr id="3" name="Bildobjekt 2" descr="bush montag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91696" y="538917"/>
            <a:ext cx="6290500" cy="4187205"/>
          </a:xfrm>
          <a:prstGeom prst="rect">
            <a:avLst/>
          </a:prstGeom>
          <a:ln>
            <a:noFill/>
          </a:ln>
          <a:effectLst>
            <a:outerShdw blurRad="292100" dist="139700" dir="2700000" algn="tl" rotWithShape="0">
              <a:srgbClr val="333333">
                <a:alpha val="65000"/>
              </a:srgbClr>
            </a:outerShdw>
          </a:effectLst>
        </p:spPr>
      </p:pic>
      <p:sp>
        <p:nvSpPr>
          <p:cNvPr id="4" name="Rektangel 3"/>
          <p:cNvSpPr/>
          <p:nvPr/>
        </p:nvSpPr>
        <p:spPr>
          <a:xfrm>
            <a:off x="0" y="0"/>
            <a:ext cx="9144000" cy="23174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5" name="Text Box 1"/>
          <p:cNvSpPr txBox="1">
            <a:spLocks noChangeArrowheads="1"/>
          </p:cNvSpPr>
          <p:nvPr/>
        </p:nvSpPr>
        <p:spPr bwMode="auto">
          <a:xfrm>
            <a:off x="0" y="-32792"/>
            <a:ext cx="9144000" cy="222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9pPr>
          </a:lstStyle>
          <a:p>
            <a:pPr algn="ctr">
              <a:spcBef>
                <a:spcPts val="638"/>
              </a:spcBef>
              <a:spcAft>
                <a:spcPts val="1425"/>
              </a:spcAft>
              <a:buClr>
                <a:srgbClr val="000000"/>
              </a:buClr>
              <a:buSzPct val="100000"/>
            </a:pPr>
            <a:r>
              <a:rPr lang="sv-SE" sz="1000" dirty="0">
                <a:solidFill>
                  <a:schemeClr val="bg1"/>
                </a:solidFill>
                <a:latin typeface="Calibri" charset="0"/>
              </a:rPr>
              <a:t>Propaganda och bilders makt – Konsten att övertyga</a:t>
            </a:r>
          </a:p>
        </p:txBody>
      </p:sp>
    </p:spTree>
    <p:extLst>
      <p:ext uri="{BB962C8B-B14F-4D97-AF65-F5344CB8AC3E}">
        <p14:creationId xmlns:p14="http://schemas.microsoft.com/office/powerpoint/2010/main" val="13422359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B5628"/>
        </a:solidFill>
        <a:effectLst/>
      </p:bgPr>
    </p:bg>
    <p:spTree>
      <p:nvGrpSpPr>
        <p:cNvPr id="1" name=""/>
        <p:cNvGrpSpPr/>
        <p:nvPr/>
      </p:nvGrpSpPr>
      <p:grpSpPr>
        <a:xfrm>
          <a:off x="0" y="0"/>
          <a:ext cx="0" cy="0"/>
          <a:chOff x="0" y="0"/>
          <a:chExt cx="0" cy="0"/>
        </a:xfrm>
      </p:grpSpPr>
      <p:sp>
        <p:nvSpPr>
          <p:cNvPr id="8" name="Rektangel 7"/>
          <p:cNvSpPr/>
          <p:nvPr/>
        </p:nvSpPr>
        <p:spPr>
          <a:xfrm>
            <a:off x="445884" y="2525393"/>
            <a:ext cx="8698115" cy="2354491"/>
          </a:xfrm>
          <a:prstGeom prst="rect">
            <a:avLst/>
          </a:prstGeom>
        </p:spPr>
        <p:txBody>
          <a:bodyPr wrap="square">
            <a:spAutoFit/>
          </a:bodyPr>
          <a:lstStyle/>
          <a:p>
            <a:r>
              <a:rPr lang="sv-SE" i="1" dirty="0">
                <a:solidFill>
                  <a:srgbClr val="FFFFFF"/>
                </a:solidFill>
              </a:rPr>
              <a:t>Tekniker som används är</a:t>
            </a:r>
            <a:r>
              <a:rPr lang="sv-SE" i="1" dirty="0" smtClean="0">
                <a:solidFill>
                  <a:srgbClr val="FFFFFF"/>
                </a:solidFill>
              </a:rPr>
              <a:t>:</a:t>
            </a:r>
            <a:endParaRPr lang="sv-SE" i="1" dirty="0">
              <a:solidFill>
                <a:srgbClr val="FFFFFF"/>
              </a:solidFill>
            </a:endParaRPr>
          </a:p>
          <a:p>
            <a:pPr marL="342900" indent="-342900">
              <a:lnSpc>
                <a:spcPct val="120000"/>
              </a:lnSpc>
              <a:buFont typeface="Wingdings" charset="2"/>
              <a:buChar char="q"/>
            </a:pPr>
            <a:r>
              <a:rPr lang="sv-SE" dirty="0">
                <a:solidFill>
                  <a:srgbClr val="FFFFFF"/>
                </a:solidFill>
              </a:rPr>
              <a:t>Skapa en motståndare genom att peka ut en person eller en grupp</a:t>
            </a:r>
          </a:p>
          <a:p>
            <a:pPr marL="342900" indent="-342900">
              <a:lnSpc>
                <a:spcPct val="120000"/>
              </a:lnSpc>
              <a:buFont typeface="Wingdings" charset="2"/>
              <a:buChar char="q"/>
            </a:pPr>
            <a:r>
              <a:rPr lang="sv-SE" dirty="0">
                <a:solidFill>
                  <a:srgbClr val="FFFFFF"/>
                </a:solidFill>
              </a:rPr>
              <a:t>Rita karikatyrer av motståndaren</a:t>
            </a:r>
          </a:p>
          <a:p>
            <a:pPr marL="342900" indent="-342900">
              <a:lnSpc>
                <a:spcPct val="120000"/>
              </a:lnSpc>
              <a:buFont typeface="Wingdings" charset="2"/>
              <a:buChar char="q"/>
            </a:pPr>
            <a:r>
              <a:rPr lang="sv-SE" dirty="0">
                <a:solidFill>
                  <a:srgbClr val="FFFFFF"/>
                </a:solidFill>
              </a:rPr>
              <a:t>Skapa metaforer som avporträtterar motståndaren på ett motbjudande sätt</a:t>
            </a:r>
          </a:p>
          <a:p>
            <a:pPr marL="342900" indent="-342900">
              <a:lnSpc>
                <a:spcPct val="120000"/>
              </a:lnSpc>
              <a:buFont typeface="Wingdings" charset="2"/>
              <a:buChar char="q"/>
            </a:pPr>
            <a:r>
              <a:rPr lang="sv-SE" dirty="0">
                <a:solidFill>
                  <a:srgbClr val="FFFFFF"/>
                </a:solidFill>
              </a:rPr>
              <a:t>Smutskasta dessa personer och grupper, förstöra deras rykte, uppvigla till </a:t>
            </a:r>
            <a:r>
              <a:rPr lang="sv-SE" dirty="0" smtClean="0">
                <a:solidFill>
                  <a:srgbClr val="FFFFFF"/>
                </a:solidFill>
              </a:rPr>
              <a:t/>
            </a:r>
            <a:br>
              <a:rPr lang="sv-SE" dirty="0" smtClean="0">
                <a:solidFill>
                  <a:srgbClr val="FFFFFF"/>
                </a:solidFill>
              </a:rPr>
            </a:br>
            <a:r>
              <a:rPr lang="sv-SE" dirty="0" smtClean="0">
                <a:solidFill>
                  <a:srgbClr val="FFFFFF"/>
                </a:solidFill>
              </a:rPr>
              <a:t>hat </a:t>
            </a:r>
            <a:r>
              <a:rPr lang="sv-SE" dirty="0">
                <a:solidFill>
                  <a:srgbClr val="FFFFFF"/>
                </a:solidFill>
              </a:rPr>
              <a:t>och likgiltighet</a:t>
            </a:r>
          </a:p>
          <a:p>
            <a:pPr marL="342900" indent="-342900">
              <a:lnSpc>
                <a:spcPct val="120000"/>
              </a:lnSpc>
              <a:buFont typeface="Wingdings" charset="2"/>
              <a:buChar char="q"/>
            </a:pPr>
            <a:r>
              <a:rPr lang="sv-SE" dirty="0">
                <a:solidFill>
                  <a:srgbClr val="FFFFFF"/>
                </a:solidFill>
              </a:rPr>
              <a:t>Göra den egna gruppen mer attraktiv att tillhöra genom att göra allt som står ovan.</a:t>
            </a:r>
          </a:p>
        </p:txBody>
      </p:sp>
      <p:sp>
        <p:nvSpPr>
          <p:cNvPr id="3" name="Rektangel 2"/>
          <p:cNvSpPr/>
          <p:nvPr/>
        </p:nvSpPr>
        <p:spPr>
          <a:xfrm>
            <a:off x="445885" y="393506"/>
            <a:ext cx="7782703" cy="1210588"/>
          </a:xfrm>
          <a:prstGeom prst="rect">
            <a:avLst/>
          </a:prstGeom>
        </p:spPr>
        <p:txBody>
          <a:bodyPr wrap="square">
            <a:spAutoFit/>
          </a:bodyPr>
          <a:lstStyle/>
          <a:p>
            <a:pPr>
              <a:lnSpc>
                <a:spcPct val="90000"/>
              </a:lnSpc>
            </a:pPr>
            <a:r>
              <a:rPr lang="sv-SE" sz="4000" dirty="0" smtClean="0">
                <a:solidFill>
                  <a:srgbClr val="FFFFFF"/>
                </a:solidFill>
              </a:rPr>
              <a:t>Sammanfattning – Attackera motståndaren, skapa ”vi och dem”</a:t>
            </a:r>
            <a:endParaRPr lang="sv-SE" sz="4000" dirty="0">
              <a:solidFill>
                <a:srgbClr val="FFFFFF"/>
              </a:solidFill>
            </a:endParaRPr>
          </a:p>
        </p:txBody>
      </p:sp>
      <p:sp>
        <p:nvSpPr>
          <p:cNvPr id="4" name="Rektangel 3"/>
          <p:cNvSpPr/>
          <p:nvPr/>
        </p:nvSpPr>
        <p:spPr>
          <a:xfrm>
            <a:off x="445884" y="1576430"/>
            <a:ext cx="7620563" cy="923330"/>
          </a:xfrm>
          <a:prstGeom prst="rect">
            <a:avLst/>
          </a:prstGeom>
        </p:spPr>
        <p:txBody>
          <a:bodyPr wrap="square">
            <a:spAutoFit/>
          </a:bodyPr>
          <a:lstStyle/>
          <a:p>
            <a:r>
              <a:rPr lang="sv-SE" dirty="0">
                <a:solidFill>
                  <a:srgbClr val="FFFFFF"/>
                </a:solidFill>
              </a:rPr>
              <a:t>Denna propagandateknik vill skapa ett</a:t>
            </a:r>
            <a:r>
              <a:rPr lang="sv-SE" b="1" dirty="0">
                <a:solidFill>
                  <a:srgbClr val="FFFFFF"/>
                </a:solidFill>
              </a:rPr>
              <a:t> ”vi” och ”dem”- </a:t>
            </a:r>
            <a:r>
              <a:rPr lang="sv-SE" b="1" dirty="0" smtClean="0">
                <a:solidFill>
                  <a:srgbClr val="FFFFFF"/>
                </a:solidFill>
              </a:rPr>
              <a:t>tänk. </a:t>
            </a:r>
            <a:r>
              <a:rPr lang="sv-SE" b="1" dirty="0">
                <a:solidFill>
                  <a:srgbClr val="FFFFFF"/>
                </a:solidFill>
              </a:rPr>
              <a:t>”Vi” </a:t>
            </a:r>
            <a:r>
              <a:rPr lang="sv-SE" dirty="0">
                <a:solidFill>
                  <a:srgbClr val="FFFFFF"/>
                </a:solidFill>
              </a:rPr>
              <a:t>är den egna gruppen och </a:t>
            </a:r>
            <a:r>
              <a:rPr lang="sv-SE" b="1" dirty="0">
                <a:solidFill>
                  <a:srgbClr val="FFFFFF"/>
                </a:solidFill>
              </a:rPr>
              <a:t>”dem” </a:t>
            </a:r>
            <a:r>
              <a:rPr lang="sv-SE" dirty="0">
                <a:solidFill>
                  <a:srgbClr val="FFFFFF"/>
                </a:solidFill>
              </a:rPr>
              <a:t>är de andra. De andra kan det vara meningsmotståndare men det kan också vara en helt påhittad fiende. </a:t>
            </a:r>
          </a:p>
        </p:txBody>
      </p:sp>
      <p:sp>
        <p:nvSpPr>
          <p:cNvPr id="5" name="Rektangel 4"/>
          <p:cNvSpPr/>
          <p:nvPr/>
        </p:nvSpPr>
        <p:spPr>
          <a:xfrm>
            <a:off x="0" y="0"/>
            <a:ext cx="9144000" cy="23174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6" name="Text Box 1"/>
          <p:cNvSpPr txBox="1">
            <a:spLocks noChangeArrowheads="1"/>
          </p:cNvSpPr>
          <p:nvPr/>
        </p:nvSpPr>
        <p:spPr bwMode="auto">
          <a:xfrm>
            <a:off x="0" y="-32792"/>
            <a:ext cx="9144000" cy="222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9pPr>
          </a:lstStyle>
          <a:p>
            <a:pPr algn="ctr">
              <a:spcBef>
                <a:spcPts val="638"/>
              </a:spcBef>
              <a:spcAft>
                <a:spcPts val="1425"/>
              </a:spcAft>
              <a:buClr>
                <a:srgbClr val="000000"/>
              </a:buClr>
              <a:buSzPct val="100000"/>
            </a:pPr>
            <a:r>
              <a:rPr lang="sv-SE" sz="1000" dirty="0">
                <a:solidFill>
                  <a:schemeClr val="bg1"/>
                </a:solidFill>
                <a:latin typeface="Calibri" charset="0"/>
              </a:rPr>
              <a:t>Propaganda och bilders makt – Konsten att övertyga</a:t>
            </a:r>
          </a:p>
        </p:txBody>
      </p:sp>
    </p:spTree>
    <p:extLst>
      <p:ext uri="{BB962C8B-B14F-4D97-AF65-F5344CB8AC3E}">
        <p14:creationId xmlns:p14="http://schemas.microsoft.com/office/powerpoint/2010/main" val="19260649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B1739"/>
        </a:solidFill>
        <a:effectLst/>
      </p:bgPr>
    </p:bg>
    <p:spTree>
      <p:nvGrpSpPr>
        <p:cNvPr id="1" name=""/>
        <p:cNvGrpSpPr/>
        <p:nvPr/>
      </p:nvGrpSpPr>
      <p:grpSpPr>
        <a:xfrm>
          <a:off x="0" y="0"/>
          <a:ext cx="0" cy="0"/>
          <a:chOff x="0" y="0"/>
          <a:chExt cx="0" cy="0"/>
        </a:xfrm>
      </p:grpSpPr>
      <p:pic>
        <p:nvPicPr>
          <p:cNvPr id="5" name="Bildobjekt 4" descr="propaganda_fist_stmr_backgr.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922478"/>
            <a:ext cx="9144000" cy="9144000"/>
          </a:xfrm>
          <a:prstGeom prst="rect">
            <a:avLst/>
          </a:prstGeom>
        </p:spPr>
      </p:pic>
      <p:sp>
        <p:nvSpPr>
          <p:cNvPr id="3" name="Rektangel 2"/>
          <p:cNvSpPr/>
          <p:nvPr/>
        </p:nvSpPr>
        <p:spPr>
          <a:xfrm>
            <a:off x="0" y="1896667"/>
            <a:ext cx="9144000" cy="1490152"/>
          </a:xfrm>
          <a:prstGeom prst="rect">
            <a:avLst/>
          </a:prstGeom>
        </p:spPr>
        <p:txBody>
          <a:bodyPr wrap="square">
            <a:spAutoFit/>
          </a:bodyPr>
          <a:lstStyle/>
          <a:p>
            <a:pPr algn="ctr">
              <a:lnSpc>
                <a:spcPct val="90000"/>
              </a:lnSpc>
            </a:pPr>
            <a:r>
              <a:rPr lang="sv-SE" sz="5000" b="1" dirty="0" smtClean="0">
                <a:solidFill>
                  <a:srgbClr val="FFFFFF"/>
                </a:solidFill>
                <a:latin typeface="+mj-lt"/>
                <a:cs typeface="TitilliumText22L Regular"/>
              </a:rPr>
              <a:t>Förenkla, vinkla, ljuga </a:t>
            </a:r>
            <a:br>
              <a:rPr lang="sv-SE" sz="5000" b="1" dirty="0" smtClean="0">
                <a:solidFill>
                  <a:srgbClr val="FFFFFF"/>
                </a:solidFill>
                <a:latin typeface="+mj-lt"/>
                <a:cs typeface="TitilliumText22L Regular"/>
              </a:rPr>
            </a:br>
            <a:r>
              <a:rPr lang="sv-SE" sz="5000" b="1" dirty="0" smtClean="0">
                <a:solidFill>
                  <a:srgbClr val="FFFFFF"/>
                </a:solidFill>
                <a:latin typeface="+mj-lt"/>
                <a:cs typeface="TitilliumText22L Regular"/>
              </a:rPr>
              <a:t>– om fakta och information</a:t>
            </a:r>
            <a:endParaRPr lang="sv-SE" sz="5000" b="1" dirty="0">
              <a:solidFill>
                <a:srgbClr val="FFFFFF"/>
              </a:solidFill>
              <a:latin typeface="+mj-lt"/>
              <a:cs typeface="TitilliumText22L Regular"/>
            </a:endParaRPr>
          </a:p>
        </p:txBody>
      </p:sp>
      <p:sp>
        <p:nvSpPr>
          <p:cNvPr id="4" name="Rektangel 3"/>
          <p:cNvSpPr/>
          <p:nvPr/>
        </p:nvSpPr>
        <p:spPr>
          <a:xfrm>
            <a:off x="0" y="0"/>
            <a:ext cx="9144000" cy="23174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6" name="Text Box 1"/>
          <p:cNvSpPr txBox="1">
            <a:spLocks noChangeArrowheads="1"/>
          </p:cNvSpPr>
          <p:nvPr/>
        </p:nvSpPr>
        <p:spPr bwMode="auto">
          <a:xfrm>
            <a:off x="0" y="-32792"/>
            <a:ext cx="9144000" cy="222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9pPr>
          </a:lstStyle>
          <a:p>
            <a:pPr algn="ctr">
              <a:spcBef>
                <a:spcPts val="638"/>
              </a:spcBef>
              <a:spcAft>
                <a:spcPts val="1425"/>
              </a:spcAft>
              <a:buClr>
                <a:srgbClr val="000000"/>
              </a:buClr>
              <a:buSzPct val="100000"/>
            </a:pPr>
            <a:r>
              <a:rPr lang="sv-SE" sz="1000" dirty="0">
                <a:solidFill>
                  <a:schemeClr val="bg1"/>
                </a:solidFill>
                <a:latin typeface="Calibri" charset="0"/>
              </a:rPr>
              <a:t>Propaganda och bilders makt – Konsten att övertyga</a:t>
            </a:r>
          </a:p>
        </p:txBody>
      </p:sp>
    </p:spTree>
    <p:extLst>
      <p:ext uri="{BB962C8B-B14F-4D97-AF65-F5344CB8AC3E}">
        <p14:creationId xmlns:p14="http://schemas.microsoft.com/office/powerpoint/2010/main" val="1832407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B1739"/>
        </a:solidFill>
        <a:effectLst/>
      </p:bgPr>
    </p:bg>
    <p:spTree>
      <p:nvGrpSpPr>
        <p:cNvPr id="1" name=""/>
        <p:cNvGrpSpPr/>
        <p:nvPr/>
      </p:nvGrpSpPr>
      <p:grpSpPr>
        <a:xfrm>
          <a:off x="0" y="0"/>
          <a:ext cx="0" cy="0"/>
          <a:chOff x="0" y="0"/>
          <a:chExt cx="0" cy="0"/>
        </a:xfrm>
      </p:grpSpPr>
      <p:sp>
        <p:nvSpPr>
          <p:cNvPr id="6" name="Rectangle 1"/>
          <p:cNvSpPr>
            <a:spLocks noChangeArrowheads="1"/>
          </p:cNvSpPr>
          <p:nvPr/>
        </p:nvSpPr>
        <p:spPr bwMode="auto">
          <a:xfrm>
            <a:off x="435429" y="971033"/>
            <a:ext cx="6168571" cy="1301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000" tIns="45000" rIns="90000" bIns="45000">
            <a:spAutoFit/>
          </a:bodyPr>
          <a:lstStyle/>
          <a:p>
            <a:pPr>
              <a:lnSpc>
                <a:spcPct val="80000"/>
              </a:lnSpc>
              <a:buClr>
                <a:srgbClr val="000000"/>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sv-SE" sz="4000" dirty="0" smtClean="0">
                <a:solidFill>
                  <a:srgbClr val="FFFFFF"/>
                </a:solidFill>
                <a:cs typeface="Calibri"/>
              </a:rPr>
              <a:t>Vad tänker du på när du hör </a:t>
            </a:r>
          </a:p>
          <a:p>
            <a:pPr>
              <a:lnSpc>
                <a:spcPct val="80000"/>
              </a:lnSpc>
              <a:buClr>
                <a:srgbClr val="000000"/>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sv-SE" sz="4000" dirty="0" smtClean="0">
                <a:solidFill>
                  <a:srgbClr val="FFFFFF"/>
                </a:solidFill>
                <a:cs typeface="Calibri"/>
              </a:rPr>
              <a:t>ordet </a:t>
            </a:r>
            <a:r>
              <a:rPr lang="sv-SE" sz="5600" b="1" dirty="0" smtClean="0">
                <a:solidFill>
                  <a:srgbClr val="FFFFFF"/>
                </a:solidFill>
                <a:cs typeface="Calibri"/>
              </a:rPr>
              <a:t>propaganda?</a:t>
            </a:r>
            <a:endParaRPr lang="sv-SE" sz="5600" b="1" dirty="0">
              <a:solidFill>
                <a:srgbClr val="FFFFFF"/>
              </a:solidFill>
              <a:latin typeface="Calibri"/>
              <a:cs typeface="Calibri"/>
            </a:endParaRPr>
          </a:p>
        </p:txBody>
      </p:sp>
      <p:sp>
        <p:nvSpPr>
          <p:cNvPr id="4" name="Rectangle 1"/>
          <p:cNvSpPr>
            <a:spLocks noChangeArrowheads="1"/>
          </p:cNvSpPr>
          <p:nvPr/>
        </p:nvSpPr>
        <p:spPr bwMode="auto">
          <a:xfrm>
            <a:off x="435429" y="3005549"/>
            <a:ext cx="8708569" cy="17297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000" tIns="45000" rIns="90000" bIns="45000">
            <a:spAutoFit/>
          </a:bodyPr>
          <a:lstStyle/>
          <a:p>
            <a:pPr marL="285750" indent="-285750">
              <a:lnSpc>
                <a:spcPct val="150000"/>
              </a:lnSpc>
              <a:buFont typeface="Wingdings" charset="2"/>
              <a:buChar char="q"/>
            </a:pPr>
            <a:r>
              <a:rPr lang="sv-SE" dirty="0" smtClean="0">
                <a:solidFill>
                  <a:srgbClr val="FFFFFF"/>
                </a:solidFill>
              </a:rPr>
              <a:t>Vad </a:t>
            </a:r>
            <a:r>
              <a:rPr lang="sv-SE" dirty="0">
                <a:solidFill>
                  <a:srgbClr val="FFFFFF"/>
                </a:solidFill>
              </a:rPr>
              <a:t>är det första du kommer att tänka på när du hör ordet propaganda? </a:t>
            </a:r>
            <a:endParaRPr lang="sv-SE" dirty="0" smtClean="0">
              <a:solidFill>
                <a:srgbClr val="FFFFFF"/>
              </a:solidFill>
            </a:endParaRPr>
          </a:p>
          <a:p>
            <a:pPr marL="285750" indent="-285750">
              <a:lnSpc>
                <a:spcPct val="150000"/>
              </a:lnSpc>
              <a:buFont typeface="Wingdings" charset="2"/>
              <a:buChar char="q"/>
            </a:pPr>
            <a:r>
              <a:rPr lang="sv-SE" dirty="0" smtClean="0">
                <a:solidFill>
                  <a:srgbClr val="FFFFFF"/>
                </a:solidFill>
              </a:rPr>
              <a:t>Är </a:t>
            </a:r>
            <a:r>
              <a:rPr lang="sv-SE" dirty="0">
                <a:solidFill>
                  <a:srgbClr val="FFFFFF"/>
                </a:solidFill>
              </a:rPr>
              <a:t>det något positivt eller negativt eller kan det vara både och? </a:t>
            </a:r>
            <a:endParaRPr lang="sv-SE" dirty="0" smtClean="0">
              <a:solidFill>
                <a:srgbClr val="FFFFFF"/>
              </a:solidFill>
            </a:endParaRPr>
          </a:p>
          <a:p>
            <a:pPr marL="285750" indent="-285750">
              <a:lnSpc>
                <a:spcPct val="150000"/>
              </a:lnSpc>
              <a:buFont typeface="Wingdings" charset="2"/>
              <a:buChar char="q"/>
            </a:pPr>
            <a:r>
              <a:rPr lang="sv-SE" dirty="0" smtClean="0">
                <a:solidFill>
                  <a:srgbClr val="FFFFFF"/>
                </a:solidFill>
              </a:rPr>
              <a:t>Kan </a:t>
            </a:r>
            <a:r>
              <a:rPr lang="sv-SE" dirty="0">
                <a:solidFill>
                  <a:srgbClr val="FFFFFF"/>
                </a:solidFill>
              </a:rPr>
              <a:t>du komma på något sammanhang när ordet propaganda har </a:t>
            </a:r>
            <a:r>
              <a:rPr lang="sv-SE" dirty="0" smtClean="0">
                <a:solidFill>
                  <a:srgbClr val="FFFFFF"/>
                </a:solidFill>
              </a:rPr>
              <a:t>använts?</a:t>
            </a:r>
            <a:r>
              <a:rPr lang="sv-SE" dirty="0">
                <a:solidFill>
                  <a:srgbClr val="FFFFFF"/>
                </a:solidFill>
              </a:rPr>
              <a:t> </a:t>
            </a:r>
          </a:p>
          <a:p>
            <a:pPr marL="285750" indent="-285750">
              <a:lnSpc>
                <a:spcPct val="150000"/>
              </a:lnSpc>
              <a:buFont typeface="Wingdings" charset="2"/>
              <a:buChar char="q"/>
            </a:pPr>
            <a:r>
              <a:rPr lang="sv-SE" dirty="0">
                <a:solidFill>
                  <a:srgbClr val="FFFFFF"/>
                </a:solidFill>
              </a:rPr>
              <a:t>Har du sett någon propaganda nyligen?</a:t>
            </a:r>
          </a:p>
        </p:txBody>
      </p:sp>
      <p:sp>
        <p:nvSpPr>
          <p:cNvPr id="7" name="Rectangle 1"/>
          <p:cNvSpPr>
            <a:spLocks noChangeArrowheads="1"/>
          </p:cNvSpPr>
          <p:nvPr/>
        </p:nvSpPr>
        <p:spPr bwMode="auto">
          <a:xfrm>
            <a:off x="435429" y="2721874"/>
            <a:ext cx="1805214" cy="367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000" tIns="45000" rIns="90000" bIns="45000">
            <a:spAutoFit/>
          </a:bodyPr>
          <a:lstStyle/>
          <a:p>
            <a:pPr>
              <a:buClr>
                <a:srgbClr val="000000"/>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sv-SE" i="1" dirty="0" smtClean="0">
                <a:solidFill>
                  <a:srgbClr val="FFFFFF"/>
                </a:solidFill>
                <a:cs typeface="Calibri"/>
              </a:rPr>
              <a:t>Diskutera 5 min</a:t>
            </a:r>
            <a:endParaRPr lang="sv-SE" i="1" dirty="0">
              <a:solidFill>
                <a:srgbClr val="FFFFFF"/>
              </a:solidFill>
              <a:latin typeface="Calibri"/>
              <a:cs typeface="Calibri"/>
            </a:endParaRPr>
          </a:p>
        </p:txBody>
      </p:sp>
      <p:pic>
        <p:nvPicPr>
          <p:cNvPr id="3" name="Bildobjekt 2" descr="shutterstock_416345341.ep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07158" y="538797"/>
            <a:ext cx="1903334" cy="1920238"/>
          </a:xfrm>
          <a:prstGeom prst="rect">
            <a:avLst/>
          </a:prstGeom>
        </p:spPr>
      </p:pic>
      <p:sp>
        <p:nvSpPr>
          <p:cNvPr id="8" name="Rektangel 7"/>
          <p:cNvSpPr/>
          <p:nvPr/>
        </p:nvSpPr>
        <p:spPr>
          <a:xfrm>
            <a:off x="0" y="0"/>
            <a:ext cx="9144000" cy="23174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 name="Text Box 1"/>
          <p:cNvSpPr txBox="1">
            <a:spLocks noChangeArrowheads="1"/>
          </p:cNvSpPr>
          <p:nvPr/>
        </p:nvSpPr>
        <p:spPr bwMode="auto">
          <a:xfrm>
            <a:off x="0" y="-32792"/>
            <a:ext cx="9144000" cy="222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9pPr>
          </a:lstStyle>
          <a:p>
            <a:pPr algn="ctr" eaLnBrk="1" hangingPunct="1">
              <a:spcBef>
                <a:spcPts val="638"/>
              </a:spcBef>
              <a:spcAft>
                <a:spcPts val="1425"/>
              </a:spcAft>
              <a:buClr>
                <a:srgbClr val="000000"/>
              </a:buClr>
              <a:buSzPct val="100000"/>
              <a:buFont typeface="Times New Roman" charset="0"/>
              <a:buNone/>
            </a:pPr>
            <a:r>
              <a:rPr lang="sv-SE" sz="1000" dirty="0" smtClean="0">
                <a:solidFill>
                  <a:schemeClr val="bg1"/>
                </a:solidFill>
                <a:latin typeface="Calibri" charset="0"/>
              </a:rPr>
              <a:t>Propaganda och bilders makt – Konsten att övertyga</a:t>
            </a:r>
            <a:endParaRPr lang="sv-SE" sz="1000" dirty="0">
              <a:solidFill>
                <a:schemeClr val="bg1"/>
              </a:solidFill>
              <a:latin typeface="Calibri" charset="0"/>
            </a:endParaRPr>
          </a:p>
        </p:txBody>
      </p:sp>
    </p:spTree>
    <p:extLst>
      <p:ext uri="{BB962C8B-B14F-4D97-AF65-F5344CB8AC3E}">
        <p14:creationId xmlns:p14="http://schemas.microsoft.com/office/powerpoint/2010/main" val="8163169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B1739"/>
        </a:solidFill>
        <a:effectLst/>
      </p:bgPr>
    </p:bg>
    <p:spTree>
      <p:nvGrpSpPr>
        <p:cNvPr id="1" name=""/>
        <p:cNvGrpSpPr/>
        <p:nvPr/>
      </p:nvGrpSpPr>
      <p:grpSpPr>
        <a:xfrm>
          <a:off x="0" y="0"/>
          <a:ext cx="0" cy="0"/>
          <a:chOff x="0" y="0"/>
          <a:chExt cx="0" cy="0"/>
        </a:xfrm>
      </p:grpSpPr>
      <p:pic>
        <p:nvPicPr>
          <p:cNvPr id="3" name="Platshållare för innehåll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094306" y="773731"/>
            <a:ext cx="4775118" cy="3763916"/>
          </a:xfrm>
          <a:prstGeom prst="rect">
            <a:avLst/>
          </a:prstGeom>
          <a:ln>
            <a:noFill/>
          </a:ln>
          <a:effectLst>
            <a:outerShdw blurRad="292100" dist="139700" dir="2700000" algn="tl" rotWithShape="0">
              <a:srgbClr val="333333">
                <a:alpha val="65000"/>
              </a:srgbClr>
            </a:outerShdw>
          </a:effectLst>
        </p:spPr>
      </p:pic>
      <p:sp>
        <p:nvSpPr>
          <p:cNvPr id="4" name="Rektangel 3"/>
          <p:cNvSpPr/>
          <p:nvPr/>
        </p:nvSpPr>
        <p:spPr>
          <a:xfrm>
            <a:off x="0" y="0"/>
            <a:ext cx="9144000" cy="23174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5" name="Text Box 1"/>
          <p:cNvSpPr txBox="1">
            <a:spLocks noChangeArrowheads="1"/>
          </p:cNvSpPr>
          <p:nvPr/>
        </p:nvSpPr>
        <p:spPr bwMode="auto">
          <a:xfrm>
            <a:off x="0" y="-32792"/>
            <a:ext cx="9144000" cy="222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9pPr>
          </a:lstStyle>
          <a:p>
            <a:pPr algn="ctr">
              <a:spcBef>
                <a:spcPts val="638"/>
              </a:spcBef>
              <a:spcAft>
                <a:spcPts val="1425"/>
              </a:spcAft>
              <a:buClr>
                <a:srgbClr val="000000"/>
              </a:buClr>
              <a:buSzPct val="100000"/>
            </a:pPr>
            <a:r>
              <a:rPr lang="sv-SE" sz="1000" dirty="0">
                <a:solidFill>
                  <a:schemeClr val="bg1"/>
                </a:solidFill>
                <a:latin typeface="Calibri" charset="0"/>
              </a:rPr>
              <a:t>Propaganda och bilders makt – Konsten att övertyga</a:t>
            </a:r>
          </a:p>
        </p:txBody>
      </p:sp>
    </p:spTree>
    <p:extLst>
      <p:ext uri="{BB962C8B-B14F-4D97-AF65-F5344CB8AC3E}">
        <p14:creationId xmlns:p14="http://schemas.microsoft.com/office/powerpoint/2010/main" val="33243978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B1739"/>
        </a:solidFill>
        <a:effectLst/>
      </p:bgPr>
    </p:bg>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58662" y="797023"/>
            <a:ext cx="1870524" cy="3491644"/>
          </a:xfrm>
          <a:prstGeom prst="rect">
            <a:avLst/>
          </a:prstGeom>
          <a:ln>
            <a:noFill/>
          </a:ln>
          <a:effectLst>
            <a:outerShdw blurRad="292100" dist="139700" dir="2700000" algn="tl" rotWithShape="0">
              <a:srgbClr val="333333">
                <a:alpha val="65000"/>
              </a:srgbClr>
            </a:outerShdw>
          </a:effectLst>
        </p:spPr>
      </p:pic>
      <p:pic>
        <p:nvPicPr>
          <p:cNvPr id="5" name="Platshållare för innehåll 3" descr="varpacrop.jpg"/>
          <p:cNvPicPr>
            <a:picLocks noGrp="1" noChangeAspect="1"/>
          </p:cNvPicPr>
          <p:nvPr>
            <p:ph idx="1"/>
          </p:nvPr>
        </p:nvPicPr>
        <p:blipFill>
          <a:blip r:embed="rId3" cstate="screen">
            <a:extLst>
              <a:ext uri="{28A0092B-C50C-407E-A947-70E740481C1C}">
                <a14:useLocalDpi xmlns:a14="http://schemas.microsoft.com/office/drawing/2010/main"/>
              </a:ext>
            </a:extLst>
          </a:blip>
          <a:srcRect l="-25005" r="-25005"/>
          <a:stretch>
            <a:fillRect/>
          </a:stretch>
        </p:blipFill>
        <p:spPr>
          <a:xfrm>
            <a:off x="2531292" y="797023"/>
            <a:ext cx="6348866" cy="3491644"/>
          </a:xfrm>
          <a:prstGeom prst="rect">
            <a:avLst/>
          </a:prstGeom>
          <a:ln>
            <a:noFill/>
          </a:ln>
          <a:effectLst>
            <a:outerShdw blurRad="292100" dist="139700" dir="2700000" algn="tl" rotWithShape="0">
              <a:srgbClr val="333333">
                <a:alpha val="65000"/>
              </a:srgbClr>
            </a:outerShdw>
          </a:effectLst>
        </p:spPr>
      </p:pic>
      <p:sp>
        <p:nvSpPr>
          <p:cNvPr id="6" name="Rektangel 5"/>
          <p:cNvSpPr/>
          <p:nvPr/>
        </p:nvSpPr>
        <p:spPr>
          <a:xfrm>
            <a:off x="0" y="0"/>
            <a:ext cx="9144000" cy="23174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7" name="Text Box 1"/>
          <p:cNvSpPr txBox="1">
            <a:spLocks noChangeArrowheads="1"/>
          </p:cNvSpPr>
          <p:nvPr/>
        </p:nvSpPr>
        <p:spPr bwMode="auto">
          <a:xfrm>
            <a:off x="0" y="-32792"/>
            <a:ext cx="9144000" cy="222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9pPr>
          </a:lstStyle>
          <a:p>
            <a:pPr algn="ctr">
              <a:spcBef>
                <a:spcPts val="638"/>
              </a:spcBef>
              <a:spcAft>
                <a:spcPts val="1425"/>
              </a:spcAft>
              <a:buClr>
                <a:srgbClr val="000000"/>
              </a:buClr>
              <a:buSzPct val="100000"/>
            </a:pPr>
            <a:r>
              <a:rPr lang="sv-SE" sz="1000" dirty="0">
                <a:solidFill>
                  <a:schemeClr val="bg1"/>
                </a:solidFill>
                <a:latin typeface="Calibri" charset="0"/>
              </a:rPr>
              <a:t>Propaganda och bilders makt – Konsten att övertyga</a:t>
            </a:r>
          </a:p>
        </p:txBody>
      </p:sp>
    </p:spTree>
    <p:extLst>
      <p:ext uri="{BB962C8B-B14F-4D97-AF65-F5344CB8AC3E}">
        <p14:creationId xmlns:p14="http://schemas.microsoft.com/office/powerpoint/2010/main" val="30519229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B1739"/>
        </a:solidFill>
        <a:effectLst/>
      </p:bgPr>
    </p:bg>
    <p:spTree>
      <p:nvGrpSpPr>
        <p:cNvPr id="1" name=""/>
        <p:cNvGrpSpPr/>
        <p:nvPr/>
      </p:nvGrpSpPr>
      <p:grpSpPr>
        <a:xfrm>
          <a:off x="0" y="0"/>
          <a:ext cx="0" cy="0"/>
          <a:chOff x="0" y="0"/>
          <a:chExt cx="0" cy="0"/>
        </a:xfrm>
      </p:grpSpPr>
      <p:pic>
        <p:nvPicPr>
          <p:cNvPr id="4" name="Bildobjekt 3" descr="Brexit3.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70094" y="555851"/>
            <a:ext cx="6268977" cy="3942602"/>
          </a:xfrm>
          <a:prstGeom prst="rect">
            <a:avLst/>
          </a:prstGeom>
          <a:ln>
            <a:noFill/>
          </a:ln>
          <a:effectLst>
            <a:outerShdw blurRad="292100" dist="139700" dir="2700000" algn="tl" rotWithShape="0">
              <a:srgbClr val="333333">
                <a:alpha val="65000"/>
              </a:srgbClr>
            </a:outerShdw>
          </a:effectLst>
        </p:spPr>
      </p:pic>
      <p:sp>
        <p:nvSpPr>
          <p:cNvPr id="3" name="Rektangel 2"/>
          <p:cNvSpPr/>
          <p:nvPr/>
        </p:nvSpPr>
        <p:spPr>
          <a:xfrm>
            <a:off x="0" y="0"/>
            <a:ext cx="9144000" cy="23174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5" name="Text Box 1"/>
          <p:cNvSpPr txBox="1">
            <a:spLocks noChangeArrowheads="1"/>
          </p:cNvSpPr>
          <p:nvPr/>
        </p:nvSpPr>
        <p:spPr bwMode="auto">
          <a:xfrm>
            <a:off x="0" y="-32792"/>
            <a:ext cx="9144000" cy="222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9pPr>
          </a:lstStyle>
          <a:p>
            <a:pPr algn="ctr">
              <a:spcBef>
                <a:spcPts val="638"/>
              </a:spcBef>
              <a:spcAft>
                <a:spcPts val="1425"/>
              </a:spcAft>
              <a:buClr>
                <a:srgbClr val="000000"/>
              </a:buClr>
              <a:buSzPct val="100000"/>
            </a:pPr>
            <a:r>
              <a:rPr lang="sv-SE" sz="1000" dirty="0">
                <a:solidFill>
                  <a:schemeClr val="bg1"/>
                </a:solidFill>
                <a:latin typeface="Calibri" charset="0"/>
              </a:rPr>
              <a:t>Propaganda och bilders makt – Konsten att övertyga</a:t>
            </a:r>
          </a:p>
        </p:txBody>
      </p:sp>
    </p:spTree>
    <p:extLst>
      <p:ext uri="{BB962C8B-B14F-4D97-AF65-F5344CB8AC3E}">
        <p14:creationId xmlns:p14="http://schemas.microsoft.com/office/powerpoint/2010/main" val="24978616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B1739"/>
        </a:solidFill>
        <a:effectLst/>
      </p:bgPr>
    </p:bg>
    <p:spTree>
      <p:nvGrpSpPr>
        <p:cNvPr id="1" name=""/>
        <p:cNvGrpSpPr/>
        <p:nvPr/>
      </p:nvGrpSpPr>
      <p:grpSpPr>
        <a:xfrm>
          <a:off x="0" y="0"/>
          <a:ext cx="0" cy="0"/>
          <a:chOff x="0" y="0"/>
          <a:chExt cx="0" cy="0"/>
        </a:xfrm>
      </p:grpSpPr>
      <p:pic>
        <p:nvPicPr>
          <p:cNvPr id="5" name="Bildobjekt 4">
            <a:hlinkClick r:id="rId2" highlightClick="1"/>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80088" y="1156635"/>
            <a:ext cx="4944839" cy="2716832"/>
          </a:xfrm>
          <a:prstGeom prst="rect">
            <a:avLst/>
          </a:prstGeom>
          <a:ln>
            <a:noFill/>
          </a:ln>
          <a:effectLst>
            <a:outerShdw blurRad="292100" dist="139700" dir="2700000" algn="tl" rotWithShape="0">
              <a:srgbClr val="333333">
                <a:alpha val="65000"/>
              </a:srgbClr>
            </a:outerShdw>
          </a:effectLst>
        </p:spPr>
      </p:pic>
      <p:pic>
        <p:nvPicPr>
          <p:cNvPr id="6" name="Bildobjekt 5">
            <a:hlinkClick r:id="rId4" highlightClick="1"/>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3617" y="1156635"/>
            <a:ext cx="3141068" cy="1754823"/>
          </a:xfrm>
          <a:prstGeom prst="rect">
            <a:avLst/>
          </a:prstGeom>
          <a:ln>
            <a:noFill/>
          </a:ln>
          <a:effectLst>
            <a:outerShdw blurRad="292100" dist="139700" dir="2700000" algn="tl" rotWithShape="0">
              <a:srgbClr val="333333">
                <a:alpha val="65000"/>
              </a:srgbClr>
            </a:outerShdw>
          </a:effectLst>
        </p:spPr>
      </p:pic>
      <p:sp>
        <p:nvSpPr>
          <p:cNvPr id="8" name="textruta 7"/>
          <p:cNvSpPr txBox="1"/>
          <p:nvPr/>
        </p:nvSpPr>
        <p:spPr>
          <a:xfrm>
            <a:off x="255521" y="602881"/>
            <a:ext cx="1070313" cy="430887"/>
          </a:xfrm>
          <a:prstGeom prst="rect">
            <a:avLst/>
          </a:prstGeom>
          <a:noFill/>
        </p:spPr>
        <p:txBody>
          <a:bodyPr wrap="square" rtlCol="0">
            <a:spAutoFit/>
          </a:bodyPr>
          <a:lstStyle/>
          <a:p>
            <a:r>
              <a:rPr lang="sv-SE" sz="2200" dirty="0" smtClean="0">
                <a:solidFill>
                  <a:srgbClr val="FFFFFF"/>
                </a:solidFill>
              </a:rPr>
              <a:t>1.</a:t>
            </a:r>
            <a:endParaRPr lang="sv-SE" sz="2200" dirty="0">
              <a:solidFill>
                <a:srgbClr val="FFFFFF"/>
              </a:solidFill>
            </a:endParaRPr>
          </a:p>
        </p:txBody>
      </p:sp>
      <p:sp>
        <p:nvSpPr>
          <p:cNvPr id="9" name="textruta 8"/>
          <p:cNvSpPr txBox="1"/>
          <p:nvPr/>
        </p:nvSpPr>
        <p:spPr>
          <a:xfrm>
            <a:off x="3699016" y="602881"/>
            <a:ext cx="1021918" cy="430887"/>
          </a:xfrm>
          <a:prstGeom prst="rect">
            <a:avLst/>
          </a:prstGeom>
          <a:noFill/>
        </p:spPr>
        <p:txBody>
          <a:bodyPr wrap="square" rtlCol="0">
            <a:spAutoFit/>
          </a:bodyPr>
          <a:lstStyle/>
          <a:p>
            <a:r>
              <a:rPr lang="sv-SE" sz="2200" dirty="0">
                <a:solidFill>
                  <a:srgbClr val="FFFFFF"/>
                </a:solidFill>
              </a:rPr>
              <a:t>2</a:t>
            </a:r>
            <a:r>
              <a:rPr lang="sv-SE" sz="2200" dirty="0" smtClean="0">
                <a:solidFill>
                  <a:srgbClr val="FFFFFF"/>
                </a:solidFill>
              </a:rPr>
              <a:t>. </a:t>
            </a:r>
            <a:endParaRPr lang="sv-SE" sz="2200" dirty="0">
              <a:solidFill>
                <a:srgbClr val="FFFFFF"/>
              </a:solidFill>
            </a:endParaRPr>
          </a:p>
        </p:txBody>
      </p:sp>
      <p:sp>
        <p:nvSpPr>
          <p:cNvPr id="7" name="Rektangel 6"/>
          <p:cNvSpPr/>
          <p:nvPr/>
        </p:nvSpPr>
        <p:spPr>
          <a:xfrm>
            <a:off x="266644" y="3027266"/>
            <a:ext cx="3238041" cy="307777"/>
          </a:xfrm>
          <a:prstGeom prst="rect">
            <a:avLst/>
          </a:prstGeom>
        </p:spPr>
        <p:txBody>
          <a:bodyPr wrap="square">
            <a:spAutoFit/>
          </a:bodyPr>
          <a:lstStyle/>
          <a:p>
            <a:pPr>
              <a:lnSpc>
                <a:spcPct val="120000"/>
              </a:lnSpc>
            </a:pPr>
            <a:r>
              <a:rPr lang="sv-SE" sz="1200" dirty="0" smtClean="0">
                <a:solidFill>
                  <a:srgbClr val="FFFFFF"/>
                </a:solidFill>
              </a:rPr>
              <a:t>Klicka på video för att spela via </a:t>
            </a:r>
            <a:r>
              <a:rPr lang="sv-SE" sz="1200" dirty="0" err="1" smtClean="0">
                <a:solidFill>
                  <a:srgbClr val="FFFFFF"/>
                </a:solidFill>
              </a:rPr>
              <a:t>YouTube</a:t>
            </a:r>
            <a:r>
              <a:rPr lang="sv-SE" sz="1200" dirty="0" smtClean="0">
                <a:solidFill>
                  <a:srgbClr val="FFFFFF"/>
                </a:solidFill>
              </a:rPr>
              <a:t>.</a:t>
            </a:r>
            <a:endParaRPr lang="sv-SE" sz="1200" dirty="0">
              <a:solidFill>
                <a:srgbClr val="FFFFFF"/>
              </a:solidFill>
            </a:endParaRPr>
          </a:p>
        </p:txBody>
      </p:sp>
      <p:sp>
        <p:nvSpPr>
          <p:cNvPr id="10" name="Rektangel 9"/>
          <p:cNvSpPr/>
          <p:nvPr/>
        </p:nvSpPr>
        <p:spPr>
          <a:xfrm>
            <a:off x="3709534" y="3979821"/>
            <a:ext cx="3238041" cy="307777"/>
          </a:xfrm>
          <a:prstGeom prst="rect">
            <a:avLst/>
          </a:prstGeom>
        </p:spPr>
        <p:txBody>
          <a:bodyPr wrap="square">
            <a:spAutoFit/>
          </a:bodyPr>
          <a:lstStyle/>
          <a:p>
            <a:pPr>
              <a:lnSpc>
                <a:spcPct val="120000"/>
              </a:lnSpc>
            </a:pPr>
            <a:r>
              <a:rPr lang="sv-SE" sz="1200" dirty="0">
                <a:solidFill>
                  <a:srgbClr val="FFFFFF"/>
                </a:solidFill>
              </a:rPr>
              <a:t>Klicka på video för att spela via </a:t>
            </a:r>
            <a:r>
              <a:rPr lang="sv-SE" sz="1200" dirty="0" err="1" smtClean="0">
                <a:solidFill>
                  <a:srgbClr val="FFFFFF"/>
                </a:solidFill>
              </a:rPr>
              <a:t>YouTube</a:t>
            </a:r>
            <a:r>
              <a:rPr lang="sv-SE" sz="1200" dirty="0" smtClean="0">
                <a:solidFill>
                  <a:srgbClr val="FFFFFF"/>
                </a:solidFill>
              </a:rPr>
              <a:t>.</a:t>
            </a:r>
            <a:endParaRPr lang="sv-SE" sz="1200" dirty="0">
              <a:solidFill>
                <a:srgbClr val="FFFFFF"/>
              </a:solidFill>
            </a:endParaRPr>
          </a:p>
        </p:txBody>
      </p:sp>
      <p:sp>
        <p:nvSpPr>
          <p:cNvPr id="11" name="Rektangel 10"/>
          <p:cNvSpPr/>
          <p:nvPr/>
        </p:nvSpPr>
        <p:spPr>
          <a:xfrm>
            <a:off x="0" y="0"/>
            <a:ext cx="9144000" cy="23174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2" name="Text Box 1"/>
          <p:cNvSpPr txBox="1">
            <a:spLocks noChangeArrowheads="1"/>
          </p:cNvSpPr>
          <p:nvPr/>
        </p:nvSpPr>
        <p:spPr bwMode="auto">
          <a:xfrm>
            <a:off x="0" y="-32792"/>
            <a:ext cx="9144000" cy="222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9pPr>
          </a:lstStyle>
          <a:p>
            <a:pPr algn="ctr">
              <a:spcBef>
                <a:spcPts val="638"/>
              </a:spcBef>
              <a:spcAft>
                <a:spcPts val="1425"/>
              </a:spcAft>
              <a:buClr>
                <a:srgbClr val="000000"/>
              </a:buClr>
              <a:buSzPct val="100000"/>
            </a:pPr>
            <a:r>
              <a:rPr lang="sv-SE" sz="1000" dirty="0">
                <a:solidFill>
                  <a:schemeClr val="bg1"/>
                </a:solidFill>
                <a:latin typeface="Calibri" charset="0"/>
              </a:rPr>
              <a:t>Propaganda och bilders makt – Konsten att övertyga</a:t>
            </a:r>
          </a:p>
        </p:txBody>
      </p:sp>
    </p:spTree>
    <p:extLst>
      <p:ext uri="{BB962C8B-B14F-4D97-AF65-F5344CB8AC3E}">
        <p14:creationId xmlns:p14="http://schemas.microsoft.com/office/powerpoint/2010/main" val="14186014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B1739"/>
        </a:solidFill>
        <a:effectLst/>
      </p:bgPr>
    </p:bg>
    <p:spTree>
      <p:nvGrpSpPr>
        <p:cNvPr id="1" name=""/>
        <p:cNvGrpSpPr/>
        <p:nvPr/>
      </p:nvGrpSpPr>
      <p:grpSpPr>
        <a:xfrm>
          <a:off x="0" y="0"/>
          <a:ext cx="0" cy="0"/>
          <a:chOff x="0" y="0"/>
          <a:chExt cx="0" cy="0"/>
        </a:xfrm>
      </p:grpSpPr>
      <p:sp>
        <p:nvSpPr>
          <p:cNvPr id="8" name="Rektangel 7"/>
          <p:cNvSpPr/>
          <p:nvPr/>
        </p:nvSpPr>
        <p:spPr>
          <a:xfrm>
            <a:off x="445886" y="2482055"/>
            <a:ext cx="7471934" cy="2239074"/>
          </a:xfrm>
          <a:prstGeom prst="rect">
            <a:avLst/>
          </a:prstGeom>
        </p:spPr>
        <p:txBody>
          <a:bodyPr wrap="square">
            <a:spAutoFit/>
          </a:bodyPr>
          <a:lstStyle/>
          <a:p>
            <a:pPr marL="342900" indent="-342900">
              <a:lnSpc>
                <a:spcPct val="130000"/>
              </a:lnSpc>
              <a:buFont typeface="Wingdings" charset="2"/>
              <a:buChar char="q"/>
            </a:pPr>
            <a:r>
              <a:rPr lang="sv-SE" dirty="0">
                <a:solidFill>
                  <a:srgbClr val="FFFFFF"/>
                </a:solidFill>
              </a:rPr>
              <a:t>Strunta i att nyansera fakta genom att bara presentera en sida av något</a:t>
            </a:r>
          </a:p>
          <a:p>
            <a:pPr marL="342900" indent="-342900">
              <a:lnSpc>
                <a:spcPct val="130000"/>
              </a:lnSpc>
              <a:buFont typeface="Wingdings" charset="2"/>
              <a:buChar char="q"/>
            </a:pPr>
            <a:r>
              <a:rPr lang="sv-SE" dirty="0">
                <a:solidFill>
                  <a:srgbClr val="FFFFFF"/>
                </a:solidFill>
              </a:rPr>
              <a:t>Bildmanipulation av olika slag såsom retuschering och beskärning</a:t>
            </a:r>
          </a:p>
          <a:p>
            <a:pPr marL="342900" indent="-342900">
              <a:lnSpc>
                <a:spcPct val="130000"/>
              </a:lnSpc>
              <a:buFont typeface="Wingdings" charset="2"/>
              <a:buChar char="q"/>
            </a:pPr>
            <a:r>
              <a:rPr lang="sv-SE" dirty="0">
                <a:solidFill>
                  <a:srgbClr val="FFFFFF"/>
                </a:solidFill>
              </a:rPr>
              <a:t>Ta bilder ur sina sammanhang och kombinerar med andra bilder, musik/ljud och texter för att på så sätt skapa nya betydelser</a:t>
            </a:r>
          </a:p>
          <a:p>
            <a:pPr marL="342900" indent="-342900">
              <a:lnSpc>
                <a:spcPct val="130000"/>
              </a:lnSpc>
              <a:buFont typeface="Wingdings" charset="2"/>
              <a:buChar char="q"/>
            </a:pPr>
            <a:r>
              <a:rPr lang="sv-SE" dirty="0">
                <a:solidFill>
                  <a:srgbClr val="FFFFFF"/>
                </a:solidFill>
              </a:rPr>
              <a:t>I rörlig bild kan experter och ”vittnen” användas för att låta dem uttala sig om en viss sak/händelse för att skapa trovärdighet</a:t>
            </a:r>
          </a:p>
        </p:txBody>
      </p:sp>
      <p:sp>
        <p:nvSpPr>
          <p:cNvPr id="3" name="Rektangel 2"/>
          <p:cNvSpPr/>
          <p:nvPr/>
        </p:nvSpPr>
        <p:spPr>
          <a:xfrm>
            <a:off x="445885" y="299909"/>
            <a:ext cx="7782703" cy="1323439"/>
          </a:xfrm>
          <a:prstGeom prst="rect">
            <a:avLst/>
          </a:prstGeom>
        </p:spPr>
        <p:txBody>
          <a:bodyPr wrap="square">
            <a:spAutoFit/>
          </a:bodyPr>
          <a:lstStyle/>
          <a:p>
            <a:r>
              <a:rPr lang="sv-SE" sz="4000" dirty="0" smtClean="0">
                <a:solidFill>
                  <a:srgbClr val="FFFFFF"/>
                </a:solidFill>
              </a:rPr>
              <a:t>Sammanfattning – </a:t>
            </a:r>
            <a:r>
              <a:rPr lang="sv-SE" sz="4000" dirty="0">
                <a:solidFill>
                  <a:srgbClr val="FFFFFF"/>
                </a:solidFill>
              </a:rPr>
              <a:t>Förenkla, vinkla, ljuga – om fakta och information</a:t>
            </a:r>
          </a:p>
        </p:txBody>
      </p:sp>
      <p:sp>
        <p:nvSpPr>
          <p:cNvPr id="4" name="Rektangel 3"/>
          <p:cNvSpPr/>
          <p:nvPr/>
        </p:nvSpPr>
        <p:spPr>
          <a:xfrm>
            <a:off x="445884" y="1639595"/>
            <a:ext cx="8458283" cy="747897"/>
          </a:xfrm>
          <a:prstGeom prst="rect">
            <a:avLst/>
          </a:prstGeom>
        </p:spPr>
        <p:txBody>
          <a:bodyPr wrap="square">
            <a:spAutoFit/>
          </a:bodyPr>
          <a:lstStyle/>
          <a:p>
            <a:pPr>
              <a:lnSpc>
                <a:spcPct val="120000"/>
              </a:lnSpc>
            </a:pPr>
            <a:r>
              <a:rPr lang="sv-SE" dirty="0">
                <a:solidFill>
                  <a:srgbClr val="FFFFFF"/>
                </a:solidFill>
              </a:rPr>
              <a:t>Komplexa problem och företeelser beskrivs med enkla förklaringar och lösningar. Tekniker som används kan vara:</a:t>
            </a:r>
          </a:p>
        </p:txBody>
      </p:sp>
      <p:sp>
        <p:nvSpPr>
          <p:cNvPr id="5" name="Rektangel 4"/>
          <p:cNvSpPr/>
          <p:nvPr/>
        </p:nvSpPr>
        <p:spPr>
          <a:xfrm>
            <a:off x="0" y="0"/>
            <a:ext cx="9144000" cy="23174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6" name="Text Box 1"/>
          <p:cNvSpPr txBox="1">
            <a:spLocks noChangeArrowheads="1"/>
          </p:cNvSpPr>
          <p:nvPr/>
        </p:nvSpPr>
        <p:spPr bwMode="auto">
          <a:xfrm>
            <a:off x="0" y="-32792"/>
            <a:ext cx="9144000" cy="222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9pPr>
          </a:lstStyle>
          <a:p>
            <a:pPr algn="ctr">
              <a:spcBef>
                <a:spcPts val="638"/>
              </a:spcBef>
              <a:spcAft>
                <a:spcPts val="1425"/>
              </a:spcAft>
              <a:buClr>
                <a:srgbClr val="000000"/>
              </a:buClr>
              <a:buSzPct val="100000"/>
            </a:pPr>
            <a:r>
              <a:rPr lang="sv-SE" sz="1000" dirty="0">
                <a:solidFill>
                  <a:schemeClr val="bg1"/>
                </a:solidFill>
                <a:latin typeface="Calibri" charset="0"/>
              </a:rPr>
              <a:t>Propaganda och bilders makt – Konsten att övertyga</a:t>
            </a:r>
          </a:p>
        </p:txBody>
      </p:sp>
    </p:spTree>
    <p:extLst>
      <p:ext uri="{BB962C8B-B14F-4D97-AF65-F5344CB8AC3E}">
        <p14:creationId xmlns:p14="http://schemas.microsoft.com/office/powerpoint/2010/main" val="18164604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B1739"/>
        </a:solidFill>
        <a:effectLst/>
      </p:bgPr>
    </p:bg>
    <p:spTree>
      <p:nvGrpSpPr>
        <p:cNvPr id="1" name=""/>
        <p:cNvGrpSpPr/>
        <p:nvPr/>
      </p:nvGrpSpPr>
      <p:grpSpPr>
        <a:xfrm>
          <a:off x="0" y="0"/>
          <a:ext cx="0" cy="0"/>
          <a:chOff x="0" y="0"/>
          <a:chExt cx="0" cy="0"/>
        </a:xfrm>
      </p:grpSpPr>
      <p:pic>
        <p:nvPicPr>
          <p:cNvPr id="5" name="Bildobjekt 4" descr="propaganda_fist_stmr_backgr.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922478"/>
            <a:ext cx="9144000" cy="9144000"/>
          </a:xfrm>
          <a:prstGeom prst="rect">
            <a:avLst/>
          </a:prstGeom>
        </p:spPr>
      </p:pic>
      <p:sp>
        <p:nvSpPr>
          <p:cNvPr id="3" name="Rektangel 2"/>
          <p:cNvSpPr/>
          <p:nvPr/>
        </p:nvSpPr>
        <p:spPr>
          <a:xfrm>
            <a:off x="0" y="1134791"/>
            <a:ext cx="9144000" cy="938719"/>
          </a:xfrm>
          <a:prstGeom prst="rect">
            <a:avLst/>
          </a:prstGeom>
        </p:spPr>
        <p:txBody>
          <a:bodyPr wrap="square">
            <a:spAutoFit/>
          </a:bodyPr>
          <a:lstStyle/>
          <a:p>
            <a:pPr algn="ctr">
              <a:lnSpc>
                <a:spcPct val="90000"/>
              </a:lnSpc>
            </a:pPr>
            <a:r>
              <a:rPr lang="sv-SE" sz="6000" b="1" dirty="0" smtClean="0">
                <a:solidFill>
                  <a:srgbClr val="FFFFFF"/>
                </a:solidFill>
                <a:latin typeface="+mj-lt"/>
                <a:cs typeface="TitilliumText22L Regular"/>
              </a:rPr>
              <a:t>Tilltala en viss målgrupp</a:t>
            </a:r>
            <a:endParaRPr lang="sv-SE" sz="6000" b="1" dirty="0">
              <a:solidFill>
                <a:srgbClr val="FFFFFF"/>
              </a:solidFill>
              <a:latin typeface="+mj-lt"/>
              <a:cs typeface="TitilliumText22L Regular"/>
            </a:endParaRPr>
          </a:p>
        </p:txBody>
      </p:sp>
      <p:sp>
        <p:nvSpPr>
          <p:cNvPr id="4" name="Rektangel 3"/>
          <p:cNvSpPr/>
          <p:nvPr/>
        </p:nvSpPr>
        <p:spPr>
          <a:xfrm>
            <a:off x="0" y="2009016"/>
            <a:ext cx="9144000" cy="778675"/>
          </a:xfrm>
          <a:prstGeom prst="rect">
            <a:avLst/>
          </a:prstGeom>
        </p:spPr>
        <p:txBody>
          <a:bodyPr wrap="square">
            <a:spAutoFit/>
          </a:bodyPr>
          <a:lstStyle/>
          <a:p>
            <a:pPr algn="ctr"/>
            <a:r>
              <a:rPr lang="sv-SE" sz="4000" dirty="0" smtClean="0">
                <a:solidFill>
                  <a:srgbClr val="FFFFFF"/>
                </a:solidFill>
                <a:latin typeface="+mj-lt"/>
                <a:cs typeface="TitilliumText22L Regular"/>
              </a:rPr>
              <a:t>– Skapa igenkänning</a:t>
            </a:r>
            <a:endParaRPr lang="sv-SE" sz="4000" dirty="0">
              <a:solidFill>
                <a:srgbClr val="FFFFFF"/>
              </a:solidFill>
              <a:latin typeface="+mj-lt"/>
              <a:cs typeface="TitilliumText22L Regular"/>
            </a:endParaRPr>
          </a:p>
        </p:txBody>
      </p:sp>
      <p:sp>
        <p:nvSpPr>
          <p:cNvPr id="2" name="Rektangel 1"/>
          <p:cNvSpPr/>
          <p:nvPr/>
        </p:nvSpPr>
        <p:spPr>
          <a:xfrm>
            <a:off x="0" y="2679619"/>
            <a:ext cx="9144000" cy="1455783"/>
          </a:xfrm>
          <a:prstGeom prst="rect">
            <a:avLst/>
          </a:prstGeom>
        </p:spPr>
        <p:txBody>
          <a:bodyPr wrap="square">
            <a:spAutoFit/>
          </a:bodyPr>
          <a:lstStyle/>
          <a:p>
            <a:pPr algn="ctr"/>
            <a:r>
              <a:rPr lang="sv-SE" sz="4000" dirty="0" smtClean="0">
                <a:solidFill>
                  <a:srgbClr val="FFFFFF"/>
                </a:solidFill>
                <a:cs typeface="TitilliumText22L Regular"/>
              </a:rPr>
              <a:t>– Tilltala </a:t>
            </a:r>
            <a:r>
              <a:rPr lang="sv-SE" sz="4000" dirty="0">
                <a:solidFill>
                  <a:srgbClr val="FFFFFF"/>
                </a:solidFill>
                <a:cs typeface="TitilliumText22L Regular"/>
              </a:rPr>
              <a:t>en mottagares behov </a:t>
            </a:r>
            <a:r>
              <a:rPr lang="sv-SE" sz="4000" dirty="0" smtClean="0">
                <a:solidFill>
                  <a:srgbClr val="FFFFFF"/>
                </a:solidFill>
                <a:cs typeface="TitilliumText22L Regular"/>
              </a:rPr>
              <a:t/>
            </a:r>
            <a:br>
              <a:rPr lang="sv-SE" sz="4000" dirty="0" smtClean="0">
                <a:solidFill>
                  <a:srgbClr val="FFFFFF"/>
                </a:solidFill>
                <a:cs typeface="TitilliumText22L Regular"/>
              </a:rPr>
            </a:br>
            <a:r>
              <a:rPr lang="sv-SE" sz="4000" dirty="0" smtClean="0">
                <a:solidFill>
                  <a:srgbClr val="FFFFFF"/>
                </a:solidFill>
                <a:cs typeface="TitilliumText22L Regular"/>
              </a:rPr>
              <a:t>och </a:t>
            </a:r>
            <a:r>
              <a:rPr lang="sv-SE" sz="4000" dirty="0">
                <a:solidFill>
                  <a:srgbClr val="FFFFFF"/>
                </a:solidFill>
                <a:cs typeface="TitilliumText22L Regular"/>
              </a:rPr>
              <a:t>värderingar</a:t>
            </a:r>
          </a:p>
        </p:txBody>
      </p:sp>
      <p:sp>
        <p:nvSpPr>
          <p:cNvPr id="6" name="Rektangel 5"/>
          <p:cNvSpPr/>
          <p:nvPr/>
        </p:nvSpPr>
        <p:spPr>
          <a:xfrm>
            <a:off x="0" y="0"/>
            <a:ext cx="9144000" cy="23174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7" name="Text Box 1"/>
          <p:cNvSpPr txBox="1">
            <a:spLocks noChangeArrowheads="1"/>
          </p:cNvSpPr>
          <p:nvPr/>
        </p:nvSpPr>
        <p:spPr bwMode="auto">
          <a:xfrm>
            <a:off x="0" y="-32792"/>
            <a:ext cx="9144000" cy="222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9pPr>
          </a:lstStyle>
          <a:p>
            <a:pPr algn="ctr">
              <a:spcBef>
                <a:spcPts val="638"/>
              </a:spcBef>
              <a:spcAft>
                <a:spcPts val="1425"/>
              </a:spcAft>
              <a:buClr>
                <a:srgbClr val="000000"/>
              </a:buClr>
              <a:buSzPct val="100000"/>
            </a:pPr>
            <a:r>
              <a:rPr lang="sv-SE" sz="1000" dirty="0">
                <a:solidFill>
                  <a:schemeClr val="bg1"/>
                </a:solidFill>
                <a:latin typeface="Calibri" charset="0"/>
              </a:rPr>
              <a:t>Propaganda och bilders makt – Konsten att övertyga</a:t>
            </a:r>
          </a:p>
        </p:txBody>
      </p:sp>
    </p:spTree>
    <p:extLst>
      <p:ext uri="{BB962C8B-B14F-4D97-AF65-F5344CB8AC3E}">
        <p14:creationId xmlns:p14="http://schemas.microsoft.com/office/powerpoint/2010/main" val="30542476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B5628"/>
        </a:solidFill>
        <a:effectLst/>
      </p:bgPr>
    </p:bg>
    <p:spTree>
      <p:nvGrpSpPr>
        <p:cNvPr id="1" name=""/>
        <p:cNvGrpSpPr/>
        <p:nvPr/>
      </p:nvGrpSpPr>
      <p:grpSpPr>
        <a:xfrm>
          <a:off x="0" y="0"/>
          <a:ext cx="0" cy="0"/>
          <a:chOff x="0" y="0"/>
          <a:chExt cx="0" cy="0"/>
        </a:xfrm>
      </p:grpSpPr>
      <p:pic>
        <p:nvPicPr>
          <p:cNvPr id="6" name="Bildobjekt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05823" y="705625"/>
            <a:ext cx="3215176" cy="1754613"/>
          </a:xfrm>
          <a:prstGeom prst="rect">
            <a:avLst/>
          </a:prstGeom>
          <a:ln>
            <a:noFill/>
          </a:ln>
          <a:effectLst>
            <a:outerShdw blurRad="292100" dist="139700" dir="2700000" algn="tl" rotWithShape="0">
              <a:srgbClr val="333333">
                <a:alpha val="65000"/>
              </a:srgbClr>
            </a:outerShdw>
          </a:effectLst>
        </p:spPr>
      </p:pic>
      <p:pic>
        <p:nvPicPr>
          <p:cNvPr id="7" name="Bildobjekt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17292" y="2738830"/>
            <a:ext cx="3252781" cy="1754612"/>
          </a:xfrm>
          <a:prstGeom prst="rect">
            <a:avLst/>
          </a:prstGeom>
          <a:ln>
            <a:noFill/>
          </a:ln>
          <a:effectLst>
            <a:outerShdw blurRad="292100" dist="139700" dir="2700000" algn="tl" rotWithShape="0">
              <a:srgbClr val="333333">
                <a:alpha val="65000"/>
              </a:srgbClr>
            </a:outerShdw>
          </a:effectLst>
        </p:spPr>
      </p:pic>
      <p:pic>
        <p:nvPicPr>
          <p:cNvPr id="8" name="Bildobjekt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52509" y="2738830"/>
            <a:ext cx="3264115" cy="1782662"/>
          </a:xfrm>
          <a:prstGeom prst="rect">
            <a:avLst/>
          </a:prstGeom>
          <a:ln>
            <a:noFill/>
          </a:ln>
          <a:effectLst>
            <a:outerShdw blurRad="292100" dist="139700" dir="2700000" algn="tl" rotWithShape="0">
              <a:srgbClr val="333333">
                <a:alpha val="65000"/>
              </a:srgbClr>
            </a:outerShdw>
          </a:effectLst>
        </p:spPr>
      </p:pic>
      <p:sp>
        <p:nvSpPr>
          <p:cNvPr id="5" name="Rektangel 4"/>
          <p:cNvSpPr/>
          <p:nvPr/>
        </p:nvSpPr>
        <p:spPr>
          <a:xfrm>
            <a:off x="0" y="0"/>
            <a:ext cx="9144000" cy="23174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 name="Text Box 1"/>
          <p:cNvSpPr txBox="1">
            <a:spLocks noChangeArrowheads="1"/>
          </p:cNvSpPr>
          <p:nvPr/>
        </p:nvSpPr>
        <p:spPr bwMode="auto">
          <a:xfrm>
            <a:off x="0" y="-32792"/>
            <a:ext cx="9144000" cy="222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9pPr>
          </a:lstStyle>
          <a:p>
            <a:pPr algn="ctr">
              <a:spcBef>
                <a:spcPts val="638"/>
              </a:spcBef>
              <a:spcAft>
                <a:spcPts val="1425"/>
              </a:spcAft>
              <a:buClr>
                <a:srgbClr val="000000"/>
              </a:buClr>
              <a:buSzPct val="100000"/>
            </a:pPr>
            <a:r>
              <a:rPr lang="sv-SE" sz="1000" dirty="0">
                <a:solidFill>
                  <a:schemeClr val="bg1"/>
                </a:solidFill>
                <a:latin typeface="Calibri" charset="0"/>
              </a:rPr>
              <a:t>Propaganda och bilders makt – Konsten att övertyga</a:t>
            </a:r>
          </a:p>
        </p:txBody>
      </p:sp>
    </p:spTree>
    <p:extLst>
      <p:ext uri="{BB962C8B-B14F-4D97-AF65-F5344CB8AC3E}">
        <p14:creationId xmlns:p14="http://schemas.microsoft.com/office/powerpoint/2010/main" val="10420150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B5628"/>
        </a:solidFill>
        <a:effectLst/>
      </p:bgPr>
    </p:bg>
    <p:spTree>
      <p:nvGrpSpPr>
        <p:cNvPr id="1" name=""/>
        <p:cNvGrpSpPr/>
        <p:nvPr/>
      </p:nvGrpSpPr>
      <p:grpSpPr>
        <a:xfrm>
          <a:off x="0" y="0"/>
          <a:ext cx="0" cy="0"/>
          <a:chOff x="0" y="0"/>
          <a:chExt cx="0" cy="0"/>
        </a:xfrm>
      </p:grpSpPr>
      <p:sp>
        <p:nvSpPr>
          <p:cNvPr id="5" name="Rektangel 4"/>
          <p:cNvSpPr/>
          <p:nvPr/>
        </p:nvSpPr>
        <p:spPr>
          <a:xfrm>
            <a:off x="0" y="0"/>
            <a:ext cx="9144000" cy="23174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 name="Text Box 1"/>
          <p:cNvSpPr txBox="1">
            <a:spLocks noChangeArrowheads="1"/>
          </p:cNvSpPr>
          <p:nvPr/>
        </p:nvSpPr>
        <p:spPr bwMode="auto">
          <a:xfrm>
            <a:off x="0" y="-32792"/>
            <a:ext cx="9144000" cy="222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9pPr>
          </a:lstStyle>
          <a:p>
            <a:pPr algn="ctr">
              <a:spcBef>
                <a:spcPts val="638"/>
              </a:spcBef>
              <a:spcAft>
                <a:spcPts val="1425"/>
              </a:spcAft>
              <a:buClr>
                <a:srgbClr val="000000"/>
              </a:buClr>
              <a:buSzPct val="100000"/>
            </a:pPr>
            <a:r>
              <a:rPr lang="sv-SE" sz="1000" dirty="0">
                <a:solidFill>
                  <a:schemeClr val="bg1"/>
                </a:solidFill>
                <a:latin typeface="Calibri" charset="0"/>
              </a:rPr>
              <a:t>Propaganda och bilders makt – Konsten att övertyga</a:t>
            </a:r>
          </a:p>
        </p:txBody>
      </p:sp>
      <p:pic>
        <p:nvPicPr>
          <p:cNvPr id="2" name="Bildobjekt 1" descr="slide_27.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82829" y="1008623"/>
            <a:ext cx="6908800" cy="3251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144119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B5628"/>
        </a:solidFill>
        <a:effectLst/>
      </p:bgPr>
    </p:bg>
    <p:spTree>
      <p:nvGrpSpPr>
        <p:cNvPr id="1" name=""/>
        <p:cNvGrpSpPr/>
        <p:nvPr/>
      </p:nvGrpSpPr>
      <p:grpSpPr>
        <a:xfrm>
          <a:off x="0" y="0"/>
          <a:ext cx="0" cy="0"/>
          <a:chOff x="0" y="0"/>
          <a:chExt cx="0" cy="0"/>
        </a:xfrm>
      </p:grpSpPr>
      <p:sp>
        <p:nvSpPr>
          <p:cNvPr id="5" name="Rektangel 4"/>
          <p:cNvSpPr/>
          <p:nvPr/>
        </p:nvSpPr>
        <p:spPr>
          <a:xfrm>
            <a:off x="0" y="0"/>
            <a:ext cx="9144000" cy="23174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 name="Text Box 1"/>
          <p:cNvSpPr txBox="1">
            <a:spLocks noChangeArrowheads="1"/>
          </p:cNvSpPr>
          <p:nvPr/>
        </p:nvSpPr>
        <p:spPr bwMode="auto">
          <a:xfrm>
            <a:off x="0" y="-32792"/>
            <a:ext cx="9144000" cy="222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9pPr>
          </a:lstStyle>
          <a:p>
            <a:pPr algn="ctr">
              <a:spcBef>
                <a:spcPts val="638"/>
              </a:spcBef>
              <a:spcAft>
                <a:spcPts val="1425"/>
              </a:spcAft>
              <a:buClr>
                <a:srgbClr val="000000"/>
              </a:buClr>
              <a:buSzPct val="100000"/>
            </a:pPr>
            <a:r>
              <a:rPr lang="sv-SE" sz="1000" dirty="0">
                <a:solidFill>
                  <a:schemeClr val="bg1"/>
                </a:solidFill>
                <a:latin typeface="Calibri" charset="0"/>
              </a:rPr>
              <a:t>Propaganda och bilders makt – Konsten att övertyga</a:t>
            </a:r>
          </a:p>
        </p:txBody>
      </p:sp>
      <p:pic>
        <p:nvPicPr>
          <p:cNvPr id="2" name="Bildobjekt 1" descr="slide_27.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15213" y="1620914"/>
            <a:ext cx="3758432" cy="1768674"/>
          </a:xfrm>
          <a:prstGeom prst="rect">
            <a:avLst/>
          </a:prstGeom>
          <a:ln>
            <a:noFill/>
          </a:ln>
          <a:effectLst>
            <a:outerShdw blurRad="292100" dist="139700" dir="2700000" algn="tl" rotWithShape="0">
              <a:srgbClr val="333333">
                <a:alpha val="65000"/>
              </a:srgbClr>
            </a:outerShdw>
          </a:effectLst>
        </p:spPr>
      </p:pic>
      <p:pic>
        <p:nvPicPr>
          <p:cNvPr id="6" name="Bildobjekt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54559" y="1370268"/>
            <a:ext cx="1967244" cy="1073581"/>
          </a:xfrm>
          <a:prstGeom prst="rect">
            <a:avLst/>
          </a:prstGeom>
          <a:ln>
            <a:noFill/>
          </a:ln>
          <a:effectLst>
            <a:outerShdw blurRad="292100" dist="139700" dir="2700000" algn="tl" rotWithShape="0">
              <a:srgbClr val="333333">
                <a:alpha val="65000"/>
              </a:srgbClr>
            </a:outerShdw>
          </a:effectLst>
        </p:spPr>
      </p:pic>
      <p:pic>
        <p:nvPicPr>
          <p:cNvPr id="7" name="Bildobjekt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9432" y="2616093"/>
            <a:ext cx="1990253" cy="1073580"/>
          </a:xfrm>
          <a:prstGeom prst="rect">
            <a:avLst/>
          </a:prstGeom>
          <a:ln>
            <a:noFill/>
          </a:ln>
          <a:effectLst>
            <a:outerShdw blurRad="292100" dist="139700" dir="2700000" algn="tl" rotWithShape="0">
              <a:srgbClr val="333333">
                <a:alpha val="65000"/>
              </a:srgbClr>
            </a:outerShdw>
          </a:effectLst>
        </p:spPr>
      </p:pic>
      <p:pic>
        <p:nvPicPr>
          <p:cNvPr id="8" name="Bildobjekt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625061" y="2616093"/>
            <a:ext cx="1997188" cy="10907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122829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B5628"/>
        </a:solidFill>
        <a:effectLst/>
      </p:bgPr>
    </p:bg>
    <p:spTree>
      <p:nvGrpSpPr>
        <p:cNvPr id="1" name=""/>
        <p:cNvGrpSpPr/>
        <p:nvPr/>
      </p:nvGrpSpPr>
      <p:grpSpPr>
        <a:xfrm>
          <a:off x="0" y="0"/>
          <a:ext cx="0" cy="0"/>
          <a:chOff x="0" y="0"/>
          <a:chExt cx="0" cy="0"/>
        </a:xfrm>
      </p:grpSpPr>
      <p:pic>
        <p:nvPicPr>
          <p:cNvPr id="5" name="Bildobjekt 4" descr="16837457118_59b4ab67fa_c.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435369" y="650354"/>
            <a:ext cx="3097456" cy="3119914"/>
          </a:xfrm>
          <a:prstGeom prst="rect">
            <a:avLst/>
          </a:prstGeom>
          <a:ln>
            <a:noFill/>
          </a:ln>
          <a:effectLst>
            <a:outerShdw blurRad="292100" dist="139700" dir="2700000" algn="tl" rotWithShape="0">
              <a:srgbClr val="333333">
                <a:alpha val="65000"/>
              </a:srgbClr>
            </a:outerShdw>
          </a:effectLst>
        </p:spPr>
      </p:pic>
      <p:pic>
        <p:nvPicPr>
          <p:cNvPr id="9" name="Bildobjekt 8" descr="13595369824_c96c34f10e_c.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3992" y="2510999"/>
            <a:ext cx="3990468" cy="2189769"/>
          </a:xfrm>
          <a:prstGeom prst="rect">
            <a:avLst/>
          </a:prstGeom>
          <a:ln>
            <a:noFill/>
          </a:ln>
          <a:effectLst>
            <a:outerShdw blurRad="292100" dist="139700" dir="2700000" algn="tl" rotWithShape="0">
              <a:srgbClr val="333333">
                <a:alpha val="65000"/>
              </a:srgbClr>
            </a:outerShdw>
          </a:effectLst>
        </p:spPr>
      </p:pic>
      <p:pic>
        <p:nvPicPr>
          <p:cNvPr id="10" name="Bildobjekt 9" descr="Skärmklipp 2016-06-27 20.39.31.png"/>
          <p:cNvPicPr>
            <a:picLocks noChangeAspect="1"/>
          </p:cNvPicPr>
          <p:nvPr/>
        </p:nvPicPr>
        <p:blipFill rotWithShape="1">
          <a:blip r:embed="rId4" cstate="screen">
            <a:extLst>
              <a:ext uri="{28A0092B-C50C-407E-A947-70E740481C1C}">
                <a14:useLocalDpi xmlns:a14="http://schemas.microsoft.com/office/drawing/2010/main"/>
              </a:ext>
            </a:extLst>
          </a:blip>
          <a:srcRect l="-16986"/>
          <a:stretch/>
        </p:blipFill>
        <p:spPr>
          <a:xfrm>
            <a:off x="-29757" y="650354"/>
            <a:ext cx="3953678" cy="2424521"/>
          </a:xfrm>
          <a:prstGeom prst="rect">
            <a:avLst/>
          </a:prstGeom>
          <a:ln>
            <a:noFill/>
          </a:ln>
          <a:effectLst>
            <a:outerShdw blurRad="292100" dist="139700" dir="2700000" algn="tl" rotWithShape="0">
              <a:srgbClr val="333333">
                <a:alpha val="65000"/>
              </a:srgbClr>
            </a:outerShdw>
          </a:effectLst>
        </p:spPr>
      </p:pic>
      <p:sp>
        <p:nvSpPr>
          <p:cNvPr id="6" name="Rektangel 5"/>
          <p:cNvSpPr/>
          <p:nvPr/>
        </p:nvSpPr>
        <p:spPr>
          <a:xfrm>
            <a:off x="0" y="0"/>
            <a:ext cx="9144000" cy="23174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7" name="Text Box 1"/>
          <p:cNvSpPr txBox="1">
            <a:spLocks noChangeArrowheads="1"/>
          </p:cNvSpPr>
          <p:nvPr/>
        </p:nvSpPr>
        <p:spPr bwMode="auto">
          <a:xfrm>
            <a:off x="0" y="-32792"/>
            <a:ext cx="9144000" cy="222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9pPr>
          </a:lstStyle>
          <a:p>
            <a:pPr algn="ctr">
              <a:spcBef>
                <a:spcPts val="638"/>
              </a:spcBef>
              <a:spcAft>
                <a:spcPts val="1425"/>
              </a:spcAft>
              <a:buClr>
                <a:srgbClr val="000000"/>
              </a:buClr>
              <a:buSzPct val="100000"/>
            </a:pPr>
            <a:r>
              <a:rPr lang="sv-SE" sz="1000" dirty="0">
                <a:solidFill>
                  <a:schemeClr val="bg1"/>
                </a:solidFill>
                <a:latin typeface="Calibri" charset="0"/>
              </a:rPr>
              <a:t>Propaganda och bilders makt – Konsten att övertyga</a:t>
            </a:r>
          </a:p>
        </p:txBody>
      </p:sp>
    </p:spTree>
    <p:extLst>
      <p:ext uri="{BB962C8B-B14F-4D97-AF65-F5344CB8AC3E}">
        <p14:creationId xmlns:p14="http://schemas.microsoft.com/office/powerpoint/2010/main" val="2624419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B1739"/>
        </a:solidFill>
        <a:effectLst/>
      </p:bgPr>
    </p:bg>
    <p:spTree>
      <p:nvGrpSpPr>
        <p:cNvPr id="1" name=""/>
        <p:cNvGrpSpPr/>
        <p:nvPr/>
      </p:nvGrpSpPr>
      <p:grpSpPr>
        <a:xfrm>
          <a:off x="0" y="0"/>
          <a:ext cx="0" cy="0"/>
          <a:chOff x="0" y="0"/>
          <a:chExt cx="0" cy="0"/>
        </a:xfrm>
      </p:grpSpPr>
      <p:pic>
        <p:nvPicPr>
          <p:cNvPr id="11" name="Bildobjekt 10" descr="shutterstock_405436153.eps"/>
          <p:cNvPicPr>
            <a:picLocks noChangeAspect="1"/>
          </p:cNvPicPr>
          <p:nvPr/>
        </p:nvPicPr>
        <p:blipFill>
          <a:blip r:embed="rId2">
            <a:extLst>
              <a:ext uri="{28A0092B-C50C-407E-A947-70E740481C1C}">
                <a14:useLocalDpi xmlns:a14="http://schemas.microsoft.com/office/drawing/2010/main"/>
              </a:ext>
            </a:extLst>
          </a:blip>
          <a:stretch>
            <a:fillRect/>
          </a:stretch>
        </p:blipFill>
        <p:spPr>
          <a:xfrm rot="263279">
            <a:off x="344520" y="625067"/>
            <a:ext cx="3326962" cy="4990444"/>
          </a:xfrm>
          <a:prstGeom prst="rect">
            <a:avLst/>
          </a:prstGeom>
        </p:spPr>
      </p:pic>
      <p:sp>
        <p:nvSpPr>
          <p:cNvPr id="8" name="textruta 7"/>
          <p:cNvSpPr txBox="1"/>
          <p:nvPr/>
        </p:nvSpPr>
        <p:spPr>
          <a:xfrm>
            <a:off x="4175091" y="1984106"/>
            <a:ext cx="4648909" cy="1384995"/>
          </a:xfrm>
          <a:prstGeom prst="rect">
            <a:avLst/>
          </a:prstGeom>
          <a:noFill/>
        </p:spPr>
        <p:txBody>
          <a:bodyPr wrap="square" rtlCol="0">
            <a:spAutoFit/>
          </a:bodyPr>
          <a:lstStyle/>
          <a:p>
            <a:r>
              <a:rPr lang="is-IS" sz="2800" dirty="0" smtClean="0">
                <a:solidFill>
                  <a:schemeClr val="bg1"/>
                </a:solidFill>
                <a:latin typeface="+mj-lt"/>
                <a:cs typeface="Calibr"/>
              </a:rPr>
              <a:t>…</a:t>
            </a:r>
            <a:r>
              <a:rPr lang="sv-SE" sz="2800" dirty="0" smtClean="0">
                <a:solidFill>
                  <a:schemeClr val="bg1"/>
                </a:solidFill>
                <a:latin typeface="+mj-lt"/>
                <a:cs typeface="Calibr"/>
              </a:rPr>
              <a:t>som </a:t>
            </a:r>
            <a:r>
              <a:rPr lang="sv-SE" sz="2800" dirty="0">
                <a:solidFill>
                  <a:schemeClr val="bg1"/>
                </a:solidFill>
                <a:latin typeface="+mj-lt"/>
                <a:cs typeface="Calibr"/>
              </a:rPr>
              <a:t>syftar till att med hjälp av språk, bilder eller </a:t>
            </a:r>
            <a:r>
              <a:rPr lang="sv-SE" sz="2800" dirty="0" smtClean="0">
                <a:solidFill>
                  <a:schemeClr val="bg1"/>
                </a:solidFill>
                <a:latin typeface="+mj-lt"/>
                <a:cs typeface="Calibr"/>
              </a:rPr>
              <a:t>andra symboler</a:t>
            </a:r>
            <a:r>
              <a:rPr lang="is-IS" sz="2800" dirty="0" smtClean="0">
                <a:solidFill>
                  <a:schemeClr val="bg1"/>
                </a:solidFill>
                <a:latin typeface="+mj-lt"/>
                <a:cs typeface="Calibr"/>
              </a:rPr>
              <a:t>…</a:t>
            </a:r>
            <a:r>
              <a:rPr lang="sv-SE" sz="2800" dirty="0" smtClean="0">
                <a:solidFill>
                  <a:schemeClr val="bg1"/>
                </a:solidFill>
                <a:latin typeface="+mj-lt"/>
                <a:cs typeface="Calibr"/>
              </a:rPr>
              <a:t> </a:t>
            </a:r>
            <a:endParaRPr lang="sv-SE" sz="2800" dirty="0">
              <a:solidFill>
                <a:schemeClr val="bg1"/>
              </a:solidFill>
              <a:latin typeface="+mj-lt"/>
              <a:cs typeface="Calibr"/>
            </a:endParaRPr>
          </a:p>
        </p:txBody>
      </p:sp>
      <p:sp>
        <p:nvSpPr>
          <p:cNvPr id="9" name="textruta 8"/>
          <p:cNvSpPr txBox="1"/>
          <p:nvPr/>
        </p:nvSpPr>
        <p:spPr>
          <a:xfrm rot="508431">
            <a:off x="534431" y="1414804"/>
            <a:ext cx="3081448" cy="677108"/>
          </a:xfrm>
          <a:prstGeom prst="rect">
            <a:avLst/>
          </a:prstGeom>
          <a:noFill/>
        </p:spPr>
        <p:txBody>
          <a:bodyPr wrap="square" rtlCol="0">
            <a:spAutoFit/>
          </a:bodyPr>
          <a:lstStyle/>
          <a:p>
            <a:pPr algn="ctr"/>
            <a:r>
              <a:rPr lang="sv-SE" sz="3800" b="1" dirty="0" smtClean="0">
                <a:latin typeface="+mj-lt"/>
                <a:cs typeface="Calibr"/>
              </a:rPr>
              <a:t>Propaganda</a:t>
            </a:r>
            <a:r>
              <a:rPr lang="is-IS" sz="3800" b="1" dirty="0" smtClean="0">
                <a:latin typeface="+mj-lt"/>
                <a:cs typeface="Calibr"/>
              </a:rPr>
              <a:t>…</a:t>
            </a:r>
            <a:endParaRPr lang="sv-SE" sz="3800" dirty="0">
              <a:latin typeface="+mj-lt"/>
              <a:cs typeface="Calibr"/>
            </a:endParaRPr>
          </a:p>
        </p:txBody>
      </p:sp>
      <p:sp>
        <p:nvSpPr>
          <p:cNvPr id="10" name="textruta 9"/>
          <p:cNvSpPr txBox="1"/>
          <p:nvPr/>
        </p:nvSpPr>
        <p:spPr>
          <a:xfrm>
            <a:off x="4175091" y="3396967"/>
            <a:ext cx="4604091" cy="1384995"/>
          </a:xfrm>
          <a:prstGeom prst="rect">
            <a:avLst/>
          </a:prstGeom>
          <a:noFill/>
        </p:spPr>
        <p:txBody>
          <a:bodyPr wrap="square" rtlCol="0">
            <a:spAutoFit/>
          </a:bodyPr>
          <a:lstStyle/>
          <a:p>
            <a:r>
              <a:rPr lang="is-IS" sz="2800" dirty="0" smtClean="0">
                <a:solidFill>
                  <a:schemeClr val="bg1"/>
                </a:solidFill>
                <a:latin typeface="+mj-lt"/>
                <a:cs typeface="Calibr"/>
              </a:rPr>
              <a:t>…</a:t>
            </a:r>
            <a:r>
              <a:rPr lang="sv-SE" sz="2800" dirty="0" smtClean="0">
                <a:solidFill>
                  <a:schemeClr val="bg1"/>
                </a:solidFill>
                <a:latin typeface="+mj-lt"/>
                <a:cs typeface="Calibr"/>
              </a:rPr>
              <a:t>påverka </a:t>
            </a:r>
            <a:r>
              <a:rPr lang="sv-SE" sz="2800" dirty="0">
                <a:solidFill>
                  <a:schemeClr val="bg1"/>
                </a:solidFill>
                <a:latin typeface="+mj-lt"/>
                <a:cs typeface="Calibr"/>
              </a:rPr>
              <a:t>människors åsikter, värderingar eller handlingar i en bestämd </a:t>
            </a:r>
            <a:r>
              <a:rPr lang="sv-SE" sz="2800" dirty="0" smtClean="0">
                <a:solidFill>
                  <a:schemeClr val="bg1"/>
                </a:solidFill>
                <a:latin typeface="+mj-lt"/>
                <a:cs typeface="Calibr"/>
              </a:rPr>
              <a:t>riktning. </a:t>
            </a:r>
            <a:endParaRPr lang="sv-SE" sz="2800" dirty="0">
              <a:solidFill>
                <a:schemeClr val="bg1"/>
              </a:solidFill>
              <a:latin typeface="+mj-lt"/>
              <a:cs typeface="Calibr"/>
            </a:endParaRPr>
          </a:p>
        </p:txBody>
      </p:sp>
      <p:sp>
        <p:nvSpPr>
          <p:cNvPr id="12" name="Rektangel 11"/>
          <p:cNvSpPr/>
          <p:nvPr/>
        </p:nvSpPr>
        <p:spPr>
          <a:xfrm>
            <a:off x="4175091" y="553805"/>
            <a:ext cx="4537323" cy="1384995"/>
          </a:xfrm>
          <a:prstGeom prst="rect">
            <a:avLst/>
          </a:prstGeom>
        </p:spPr>
        <p:txBody>
          <a:bodyPr wrap="square">
            <a:spAutoFit/>
          </a:bodyPr>
          <a:lstStyle/>
          <a:p>
            <a:r>
              <a:rPr lang="is-IS" sz="2800" dirty="0" smtClean="0">
                <a:solidFill>
                  <a:schemeClr val="bg1"/>
                </a:solidFill>
                <a:latin typeface="+mj-lt"/>
                <a:cs typeface="Calibr"/>
              </a:rPr>
              <a:t>…</a:t>
            </a:r>
            <a:r>
              <a:rPr lang="sv-SE" sz="2800" dirty="0" smtClean="0">
                <a:solidFill>
                  <a:schemeClr val="bg1"/>
                </a:solidFill>
                <a:latin typeface="+mj-lt"/>
                <a:cs typeface="Calibr"/>
              </a:rPr>
              <a:t>är </a:t>
            </a:r>
            <a:r>
              <a:rPr lang="sv-SE" sz="2800" dirty="0">
                <a:solidFill>
                  <a:schemeClr val="bg1"/>
                </a:solidFill>
                <a:latin typeface="+mj-lt"/>
                <a:cs typeface="Calibr"/>
              </a:rPr>
              <a:t>mer eller mindre systematiskt bedriven verksamhet </a:t>
            </a:r>
            <a:r>
              <a:rPr lang="is-IS" sz="2800" dirty="0">
                <a:solidFill>
                  <a:schemeClr val="bg1"/>
                </a:solidFill>
                <a:latin typeface="+mj-lt"/>
                <a:cs typeface="Calibr"/>
              </a:rPr>
              <a:t>…</a:t>
            </a:r>
            <a:endParaRPr lang="sv-SE" sz="2800" dirty="0">
              <a:solidFill>
                <a:schemeClr val="bg1"/>
              </a:solidFill>
              <a:latin typeface="+mj-lt"/>
              <a:cs typeface="Calibr"/>
            </a:endParaRPr>
          </a:p>
        </p:txBody>
      </p:sp>
      <p:sp>
        <p:nvSpPr>
          <p:cNvPr id="7" name="Rektangel 6"/>
          <p:cNvSpPr/>
          <p:nvPr/>
        </p:nvSpPr>
        <p:spPr>
          <a:xfrm>
            <a:off x="0" y="0"/>
            <a:ext cx="9144000" cy="23174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 name="Text Box 1"/>
          <p:cNvSpPr txBox="1">
            <a:spLocks noChangeArrowheads="1"/>
          </p:cNvSpPr>
          <p:nvPr/>
        </p:nvSpPr>
        <p:spPr bwMode="auto">
          <a:xfrm>
            <a:off x="0" y="-32792"/>
            <a:ext cx="9144000" cy="222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9pPr>
          </a:lstStyle>
          <a:p>
            <a:pPr algn="ctr">
              <a:spcBef>
                <a:spcPts val="638"/>
              </a:spcBef>
              <a:spcAft>
                <a:spcPts val="1425"/>
              </a:spcAft>
              <a:buClr>
                <a:srgbClr val="000000"/>
              </a:buClr>
              <a:buSzPct val="100000"/>
            </a:pPr>
            <a:r>
              <a:rPr lang="sv-SE" sz="1000" dirty="0">
                <a:solidFill>
                  <a:schemeClr val="bg1"/>
                </a:solidFill>
                <a:latin typeface="Calibri" charset="0"/>
              </a:rPr>
              <a:t>Propaganda och bilders makt – Konsten att övertyga</a:t>
            </a:r>
          </a:p>
        </p:txBody>
      </p:sp>
    </p:spTree>
    <p:extLst>
      <p:ext uri="{BB962C8B-B14F-4D97-AF65-F5344CB8AC3E}">
        <p14:creationId xmlns:p14="http://schemas.microsoft.com/office/powerpoint/2010/main" val="41760425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B5628"/>
        </a:solidFill>
        <a:effectLst/>
      </p:bgPr>
    </p:bg>
    <p:spTree>
      <p:nvGrpSpPr>
        <p:cNvPr id="1" name=""/>
        <p:cNvGrpSpPr/>
        <p:nvPr/>
      </p:nvGrpSpPr>
      <p:grpSpPr>
        <a:xfrm>
          <a:off x="0" y="0"/>
          <a:ext cx="0" cy="0"/>
          <a:chOff x="0" y="0"/>
          <a:chExt cx="0" cy="0"/>
        </a:xfrm>
      </p:grpSpPr>
      <p:sp>
        <p:nvSpPr>
          <p:cNvPr id="8" name="Rektangel 7"/>
          <p:cNvSpPr/>
          <p:nvPr/>
        </p:nvSpPr>
        <p:spPr>
          <a:xfrm>
            <a:off x="445884" y="3197339"/>
            <a:ext cx="8698115" cy="1611210"/>
          </a:xfrm>
          <a:prstGeom prst="rect">
            <a:avLst/>
          </a:prstGeom>
        </p:spPr>
        <p:txBody>
          <a:bodyPr wrap="square">
            <a:spAutoFit/>
          </a:bodyPr>
          <a:lstStyle/>
          <a:p>
            <a:pPr>
              <a:lnSpc>
                <a:spcPct val="110000"/>
              </a:lnSpc>
            </a:pPr>
            <a:r>
              <a:rPr lang="sv-SE" i="1" dirty="0">
                <a:solidFill>
                  <a:srgbClr val="FFFFFF"/>
                </a:solidFill>
              </a:rPr>
              <a:t>Vanliga knep som används:</a:t>
            </a:r>
          </a:p>
          <a:p>
            <a:pPr marL="342900" indent="-342900">
              <a:lnSpc>
                <a:spcPct val="110000"/>
              </a:lnSpc>
              <a:buFont typeface="Wingdings" charset="2"/>
              <a:buChar char="q"/>
            </a:pPr>
            <a:r>
              <a:rPr lang="sv-SE" dirty="0">
                <a:solidFill>
                  <a:srgbClr val="FFFFFF"/>
                </a:solidFill>
              </a:rPr>
              <a:t>Paketera sitt budskap med en typ av bildreferens och estetisk smak som den tänkta målgruppen känner igen och tilltalas av.</a:t>
            </a:r>
          </a:p>
          <a:p>
            <a:pPr marL="342900" indent="-342900">
              <a:lnSpc>
                <a:spcPct val="110000"/>
              </a:lnSpc>
              <a:buFont typeface="Wingdings" charset="2"/>
              <a:buChar char="q"/>
            </a:pPr>
            <a:r>
              <a:rPr lang="sv-SE" dirty="0">
                <a:solidFill>
                  <a:srgbClr val="FFFFFF"/>
                </a:solidFill>
              </a:rPr>
              <a:t>Använda sig av en känd person som du ser upp till eller gillar.</a:t>
            </a:r>
          </a:p>
          <a:p>
            <a:pPr marL="342900" indent="-342900">
              <a:lnSpc>
                <a:spcPct val="110000"/>
              </a:lnSpc>
              <a:buFont typeface="Wingdings" charset="2"/>
              <a:buChar char="q"/>
            </a:pPr>
            <a:r>
              <a:rPr lang="sv-SE" dirty="0">
                <a:solidFill>
                  <a:srgbClr val="FFFFFF"/>
                </a:solidFill>
              </a:rPr>
              <a:t>Tilltala dina föreställningar om hur du vill vara eller bete dig för att vara omtyckt.</a:t>
            </a:r>
          </a:p>
        </p:txBody>
      </p:sp>
      <p:sp>
        <p:nvSpPr>
          <p:cNvPr id="3" name="Rektangel 2"/>
          <p:cNvSpPr/>
          <p:nvPr/>
        </p:nvSpPr>
        <p:spPr>
          <a:xfrm>
            <a:off x="445885" y="418775"/>
            <a:ext cx="7782703" cy="1210588"/>
          </a:xfrm>
          <a:prstGeom prst="rect">
            <a:avLst/>
          </a:prstGeom>
        </p:spPr>
        <p:txBody>
          <a:bodyPr wrap="square">
            <a:spAutoFit/>
          </a:bodyPr>
          <a:lstStyle/>
          <a:p>
            <a:pPr>
              <a:lnSpc>
                <a:spcPct val="90000"/>
              </a:lnSpc>
            </a:pPr>
            <a:r>
              <a:rPr lang="sv-SE" sz="4000" dirty="0" smtClean="0">
                <a:solidFill>
                  <a:srgbClr val="FFFFFF"/>
                </a:solidFill>
              </a:rPr>
              <a:t>Sammanfattning – Tilltala en viss målgrupp</a:t>
            </a:r>
            <a:endParaRPr lang="sv-SE" sz="4000" dirty="0">
              <a:solidFill>
                <a:srgbClr val="FFFFFF"/>
              </a:solidFill>
            </a:endParaRPr>
          </a:p>
        </p:txBody>
      </p:sp>
      <p:sp>
        <p:nvSpPr>
          <p:cNvPr id="4" name="Rektangel 3"/>
          <p:cNvSpPr/>
          <p:nvPr/>
        </p:nvSpPr>
        <p:spPr>
          <a:xfrm>
            <a:off x="445885" y="1571183"/>
            <a:ext cx="7782704" cy="1611210"/>
          </a:xfrm>
          <a:prstGeom prst="rect">
            <a:avLst/>
          </a:prstGeom>
        </p:spPr>
        <p:txBody>
          <a:bodyPr wrap="square">
            <a:spAutoFit/>
          </a:bodyPr>
          <a:lstStyle/>
          <a:p>
            <a:pPr>
              <a:lnSpc>
                <a:spcPct val="110000"/>
              </a:lnSpc>
            </a:pPr>
            <a:r>
              <a:rPr lang="sv-SE" dirty="0">
                <a:solidFill>
                  <a:srgbClr val="FFFFFF"/>
                </a:solidFill>
              </a:rPr>
              <a:t>Denna propagandateknik kan tala till dig som medlem i en familj, som pojkvän, genom din etniska tillhörighet, det du gör/intressen, dina hobbys men även till dina värderingar och förhoppningar inför framtiden. Denna typ av propaganda vill gärna aktivera allmän mänsklig längtan såsom att bli älskad, att känna samhörighet, att bli sedd osv. </a:t>
            </a:r>
          </a:p>
        </p:txBody>
      </p:sp>
      <p:sp>
        <p:nvSpPr>
          <p:cNvPr id="5" name="Rektangel 4"/>
          <p:cNvSpPr/>
          <p:nvPr/>
        </p:nvSpPr>
        <p:spPr>
          <a:xfrm>
            <a:off x="0" y="0"/>
            <a:ext cx="9144000" cy="23174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6" name="Text Box 1"/>
          <p:cNvSpPr txBox="1">
            <a:spLocks noChangeArrowheads="1"/>
          </p:cNvSpPr>
          <p:nvPr/>
        </p:nvSpPr>
        <p:spPr bwMode="auto">
          <a:xfrm>
            <a:off x="0" y="-32792"/>
            <a:ext cx="9144000" cy="222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9pPr>
          </a:lstStyle>
          <a:p>
            <a:pPr algn="ctr">
              <a:spcBef>
                <a:spcPts val="638"/>
              </a:spcBef>
              <a:spcAft>
                <a:spcPts val="1425"/>
              </a:spcAft>
              <a:buClr>
                <a:srgbClr val="000000"/>
              </a:buClr>
              <a:buSzPct val="100000"/>
            </a:pPr>
            <a:r>
              <a:rPr lang="sv-SE" sz="1000" dirty="0">
                <a:solidFill>
                  <a:schemeClr val="bg1"/>
                </a:solidFill>
                <a:latin typeface="Calibri" charset="0"/>
              </a:rPr>
              <a:t>Propaganda och bilders makt – Konsten att övertyga</a:t>
            </a:r>
          </a:p>
        </p:txBody>
      </p:sp>
    </p:spTree>
    <p:extLst>
      <p:ext uri="{BB962C8B-B14F-4D97-AF65-F5344CB8AC3E}">
        <p14:creationId xmlns:p14="http://schemas.microsoft.com/office/powerpoint/2010/main" val="13084670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B1739"/>
        </a:solidFill>
        <a:effectLst/>
      </p:bgPr>
    </p:bg>
    <p:spTree>
      <p:nvGrpSpPr>
        <p:cNvPr id="1" name=""/>
        <p:cNvGrpSpPr/>
        <p:nvPr/>
      </p:nvGrpSpPr>
      <p:grpSpPr>
        <a:xfrm>
          <a:off x="0" y="0"/>
          <a:ext cx="0" cy="0"/>
          <a:chOff x="0" y="0"/>
          <a:chExt cx="0" cy="0"/>
        </a:xfrm>
      </p:grpSpPr>
      <p:pic>
        <p:nvPicPr>
          <p:cNvPr id="5" name="Bildobjekt 4" descr="propaganda_fist_stmr_backgr.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922478"/>
            <a:ext cx="9144000" cy="9144000"/>
          </a:xfrm>
          <a:prstGeom prst="rect">
            <a:avLst/>
          </a:prstGeom>
        </p:spPr>
      </p:pic>
      <p:sp>
        <p:nvSpPr>
          <p:cNvPr id="3" name="Rektangel 2"/>
          <p:cNvSpPr/>
          <p:nvPr/>
        </p:nvSpPr>
        <p:spPr>
          <a:xfrm>
            <a:off x="0" y="1829122"/>
            <a:ext cx="9144000" cy="1490152"/>
          </a:xfrm>
          <a:prstGeom prst="rect">
            <a:avLst/>
          </a:prstGeom>
        </p:spPr>
        <p:txBody>
          <a:bodyPr wrap="square">
            <a:spAutoFit/>
          </a:bodyPr>
          <a:lstStyle/>
          <a:p>
            <a:pPr algn="ctr">
              <a:lnSpc>
                <a:spcPct val="90000"/>
              </a:lnSpc>
            </a:pPr>
            <a:r>
              <a:rPr lang="sv-SE" sz="5000" b="1" dirty="0" smtClean="0">
                <a:solidFill>
                  <a:srgbClr val="FFFFFF"/>
                </a:solidFill>
                <a:latin typeface="+mj-lt"/>
                <a:cs typeface="TitilliumText22L Regular"/>
              </a:rPr>
              <a:t>Repetera en idé, föreställning eller budskap</a:t>
            </a:r>
            <a:endParaRPr lang="sv-SE" sz="5000" b="1" dirty="0">
              <a:solidFill>
                <a:srgbClr val="FFFFFF"/>
              </a:solidFill>
              <a:latin typeface="+mj-lt"/>
              <a:cs typeface="TitilliumText22L Regular"/>
            </a:endParaRPr>
          </a:p>
        </p:txBody>
      </p:sp>
      <p:sp>
        <p:nvSpPr>
          <p:cNvPr id="4" name="Rektangel 3"/>
          <p:cNvSpPr/>
          <p:nvPr/>
        </p:nvSpPr>
        <p:spPr>
          <a:xfrm>
            <a:off x="0" y="0"/>
            <a:ext cx="9144000" cy="23174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6" name="Text Box 1"/>
          <p:cNvSpPr txBox="1">
            <a:spLocks noChangeArrowheads="1"/>
          </p:cNvSpPr>
          <p:nvPr/>
        </p:nvSpPr>
        <p:spPr bwMode="auto">
          <a:xfrm>
            <a:off x="0" y="-32792"/>
            <a:ext cx="9144000" cy="222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9pPr>
          </a:lstStyle>
          <a:p>
            <a:pPr algn="ctr">
              <a:spcBef>
                <a:spcPts val="638"/>
              </a:spcBef>
              <a:spcAft>
                <a:spcPts val="1425"/>
              </a:spcAft>
              <a:buClr>
                <a:srgbClr val="000000"/>
              </a:buClr>
              <a:buSzPct val="100000"/>
            </a:pPr>
            <a:r>
              <a:rPr lang="sv-SE" sz="1000" dirty="0">
                <a:solidFill>
                  <a:schemeClr val="bg1"/>
                </a:solidFill>
                <a:latin typeface="Calibri" charset="0"/>
              </a:rPr>
              <a:t>Propaganda och bilders makt – Konsten att övertyga</a:t>
            </a:r>
          </a:p>
        </p:txBody>
      </p:sp>
    </p:spTree>
    <p:extLst>
      <p:ext uri="{BB962C8B-B14F-4D97-AF65-F5344CB8AC3E}">
        <p14:creationId xmlns:p14="http://schemas.microsoft.com/office/powerpoint/2010/main" val="31043402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B1739"/>
        </a:solidFill>
        <a:effectLst/>
      </p:bgPr>
    </p:bg>
    <p:spTree>
      <p:nvGrpSpPr>
        <p:cNvPr id="1" name=""/>
        <p:cNvGrpSpPr/>
        <p:nvPr/>
      </p:nvGrpSpPr>
      <p:grpSpPr>
        <a:xfrm>
          <a:off x="0" y="0"/>
          <a:ext cx="0" cy="0"/>
          <a:chOff x="0" y="0"/>
          <a:chExt cx="0" cy="0"/>
        </a:xfrm>
      </p:grpSpPr>
      <p:pic>
        <p:nvPicPr>
          <p:cNvPr id="18" name="Bildobjekt 17" descr="shutterstock_405436153.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41211" y="1215298"/>
            <a:ext cx="2025894" cy="3038842"/>
          </a:xfrm>
          <a:prstGeom prst="rect">
            <a:avLst/>
          </a:prstGeom>
        </p:spPr>
      </p:pic>
      <p:sp>
        <p:nvSpPr>
          <p:cNvPr id="19" name="Rektangel 18"/>
          <p:cNvSpPr/>
          <p:nvPr/>
        </p:nvSpPr>
        <p:spPr>
          <a:xfrm rot="198078">
            <a:off x="5900284" y="1398660"/>
            <a:ext cx="2029098" cy="1107996"/>
          </a:xfrm>
          <a:prstGeom prst="rect">
            <a:avLst/>
          </a:prstGeom>
        </p:spPr>
        <p:txBody>
          <a:bodyPr wrap="square">
            <a:spAutoFit/>
          </a:bodyPr>
          <a:lstStyle/>
          <a:p>
            <a:pPr algn="ctr"/>
            <a:r>
              <a:rPr lang="sv-SE" sz="3000" b="1" dirty="0"/>
              <a:t>Stoppa</a:t>
            </a:r>
            <a:r>
              <a:rPr lang="sv-SE" b="1" dirty="0"/>
              <a:t> miljöförstöringen</a:t>
            </a:r>
          </a:p>
          <a:p>
            <a:pPr algn="ctr"/>
            <a:endParaRPr lang="sv-SE" b="1" dirty="0"/>
          </a:p>
        </p:txBody>
      </p:sp>
      <p:pic>
        <p:nvPicPr>
          <p:cNvPr id="15" name="Bildobjekt 14" descr="shutterstock_405436153.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02970" y="2132053"/>
            <a:ext cx="2025894" cy="3038842"/>
          </a:xfrm>
          <a:prstGeom prst="rect">
            <a:avLst/>
          </a:prstGeom>
        </p:spPr>
      </p:pic>
      <p:pic>
        <p:nvPicPr>
          <p:cNvPr id="3" name="Bildobjekt 2" descr="shutterstock_388075951.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3506" y="2884578"/>
            <a:ext cx="1576517" cy="2364776"/>
          </a:xfrm>
          <a:prstGeom prst="rect">
            <a:avLst/>
          </a:prstGeom>
        </p:spPr>
      </p:pic>
      <p:pic>
        <p:nvPicPr>
          <p:cNvPr id="12" name="Bildobjekt 11" descr="shutterstock_405436153.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67321" y="2569519"/>
            <a:ext cx="1770023" cy="2655035"/>
          </a:xfrm>
          <a:prstGeom prst="rect">
            <a:avLst/>
          </a:prstGeom>
        </p:spPr>
      </p:pic>
      <p:pic>
        <p:nvPicPr>
          <p:cNvPr id="13" name="Bildobjekt 12" descr="shutterstock_426100441.eps"/>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59863" y="2734719"/>
            <a:ext cx="1578724" cy="2614508"/>
          </a:xfrm>
          <a:prstGeom prst="rect">
            <a:avLst/>
          </a:prstGeom>
        </p:spPr>
      </p:pic>
      <p:pic>
        <p:nvPicPr>
          <p:cNvPr id="14" name="Bildobjekt 13" descr="shutterstock_483570562.eps"/>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117172" y="3104740"/>
            <a:ext cx="1688956" cy="2533435"/>
          </a:xfrm>
          <a:prstGeom prst="rect">
            <a:avLst/>
          </a:prstGeom>
        </p:spPr>
      </p:pic>
      <p:sp>
        <p:nvSpPr>
          <p:cNvPr id="2" name="Rektangel 1"/>
          <p:cNvSpPr/>
          <p:nvPr/>
        </p:nvSpPr>
        <p:spPr>
          <a:xfrm>
            <a:off x="299789" y="426156"/>
            <a:ext cx="8709094" cy="1323439"/>
          </a:xfrm>
          <a:prstGeom prst="rect">
            <a:avLst/>
          </a:prstGeom>
        </p:spPr>
        <p:txBody>
          <a:bodyPr wrap="square">
            <a:spAutoFit/>
          </a:bodyPr>
          <a:lstStyle/>
          <a:p>
            <a:r>
              <a:rPr lang="sv-SE" sz="4000" dirty="0">
                <a:solidFill>
                  <a:srgbClr val="FFFFFF"/>
                </a:solidFill>
                <a:latin typeface="+mj-lt"/>
              </a:rPr>
              <a:t>Hur repeterar avsändaren sitt budskap?</a:t>
            </a:r>
            <a:br>
              <a:rPr lang="sv-SE" sz="4000" dirty="0">
                <a:solidFill>
                  <a:srgbClr val="FFFFFF"/>
                </a:solidFill>
                <a:latin typeface="+mj-lt"/>
              </a:rPr>
            </a:br>
            <a:r>
              <a:rPr lang="sv-SE" sz="4000" dirty="0" smtClean="0">
                <a:solidFill>
                  <a:srgbClr val="FFFFFF"/>
                </a:solidFill>
                <a:latin typeface="+mj-lt"/>
              </a:rPr>
              <a:t>– </a:t>
            </a:r>
            <a:r>
              <a:rPr lang="sv-SE" sz="4000" dirty="0">
                <a:solidFill>
                  <a:srgbClr val="FFFFFF"/>
                </a:solidFill>
                <a:latin typeface="+mj-lt"/>
              </a:rPr>
              <a:t>Att göra sin röst hörd</a:t>
            </a:r>
          </a:p>
        </p:txBody>
      </p:sp>
      <p:sp>
        <p:nvSpPr>
          <p:cNvPr id="5" name="Platshållare för innehåll 2"/>
          <p:cNvSpPr>
            <a:spLocks noGrp="1"/>
          </p:cNvSpPr>
          <p:nvPr>
            <p:ph idx="1"/>
          </p:nvPr>
        </p:nvSpPr>
        <p:spPr>
          <a:xfrm rot="281299">
            <a:off x="3197529" y="3335449"/>
            <a:ext cx="1493079" cy="576381"/>
          </a:xfrm>
        </p:spPr>
        <p:txBody>
          <a:bodyPr>
            <a:noAutofit/>
          </a:bodyPr>
          <a:lstStyle/>
          <a:p>
            <a:pPr marL="0" indent="0" algn="ctr">
              <a:buNone/>
            </a:pPr>
            <a:r>
              <a:rPr lang="sv-SE" sz="2100" b="1" dirty="0"/>
              <a:t>JAG HATAR </a:t>
            </a:r>
            <a:r>
              <a:rPr lang="sv-SE" sz="2100" b="1" dirty="0" smtClean="0"/>
              <a:t/>
            </a:r>
            <a:br>
              <a:rPr lang="sv-SE" sz="2100" b="1" dirty="0" smtClean="0"/>
            </a:br>
            <a:r>
              <a:rPr lang="sv-SE" sz="2100" b="1" dirty="0" smtClean="0"/>
              <a:t>HUNDAR!</a:t>
            </a:r>
            <a:endParaRPr lang="sv-SE" sz="2100" b="1" dirty="0"/>
          </a:p>
        </p:txBody>
      </p:sp>
      <p:sp>
        <p:nvSpPr>
          <p:cNvPr id="6" name="textruta 5"/>
          <p:cNvSpPr txBox="1"/>
          <p:nvPr/>
        </p:nvSpPr>
        <p:spPr>
          <a:xfrm rot="183943">
            <a:off x="208586" y="3109387"/>
            <a:ext cx="1466190" cy="646331"/>
          </a:xfrm>
          <a:prstGeom prst="rect">
            <a:avLst/>
          </a:prstGeom>
          <a:noFill/>
        </p:spPr>
        <p:txBody>
          <a:bodyPr wrap="square" rtlCol="0">
            <a:spAutoFit/>
          </a:bodyPr>
          <a:lstStyle/>
          <a:p>
            <a:pPr algn="ctr"/>
            <a:r>
              <a:rPr lang="sv-SE" sz="2400" b="1" dirty="0" smtClean="0"/>
              <a:t>Stoppa</a:t>
            </a:r>
            <a:r>
              <a:rPr lang="sv-SE" b="1" dirty="0" smtClean="0"/>
              <a:t> </a:t>
            </a:r>
            <a:r>
              <a:rPr lang="sv-SE" sz="1200" b="1" dirty="0" smtClean="0"/>
              <a:t>miljöförstöringen</a:t>
            </a:r>
            <a:endParaRPr lang="sv-SE" sz="1200" b="1" dirty="0"/>
          </a:p>
        </p:txBody>
      </p:sp>
      <p:sp>
        <p:nvSpPr>
          <p:cNvPr id="7" name="textruta 6"/>
          <p:cNvSpPr txBox="1"/>
          <p:nvPr/>
        </p:nvSpPr>
        <p:spPr>
          <a:xfrm rot="165027">
            <a:off x="1718473" y="2811833"/>
            <a:ext cx="1473286" cy="653292"/>
          </a:xfrm>
          <a:prstGeom prst="rect">
            <a:avLst/>
          </a:prstGeom>
          <a:noFill/>
        </p:spPr>
        <p:txBody>
          <a:bodyPr wrap="square" rtlCol="0">
            <a:spAutoFit/>
          </a:bodyPr>
          <a:lstStyle/>
          <a:p>
            <a:r>
              <a:rPr lang="sv-SE" b="1" dirty="0" smtClean="0"/>
              <a:t>NER MED REGERINGEN</a:t>
            </a:r>
            <a:endParaRPr lang="sv-SE" b="1" dirty="0"/>
          </a:p>
        </p:txBody>
      </p:sp>
      <p:sp>
        <p:nvSpPr>
          <p:cNvPr id="8" name="textruta 7"/>
          <p:cNvSpPr txBox="1"/>
          <p:nvPr/>
        </p:nvSpPr>
        <p:spPr>
          <a:xfrm>
            <a:off x="7791902" y="2803524"/>
            <a:ext cx="1487221" cy="923330"/>
          </a:xfrm>
          <a:prstGeom prst="rect">
            <a:avLst/>
          </a:prstGeom>
          <a:noFill/>
        </p:spPr>
        <p:txBody>
          <a:bodyPr wrap="square" rtlCol="0">
            <a:spAutoFit/>
          </a:bodyPr>
          <a:lstStyle/>
          <a:p>
            <a:r>
              <a:rPr lang="sv-SE" b="1" dirty="0" smtClean="0"/>
              <a:t>Det är för oroligt på våra gator…</a:t>
            </a:r>
            <a:endParaRPr lang="sv-SE" b="1" dirty="0"/>
          </a:p>
        </p:txBody>
      </p:sp>
      <p:sp>
        <p:nvSpPr>
          <p:cNvPr id="10" name="Rektangel 9"/>
          <p:cNvSpPr/>
          <p:nvPr/>
        </p:nvSpPr>
        <p:spPr>
          <a:xfrm rot="198078">
            <a:off x="4162043" y="2315415"/>
            <a:ext cx="2029098" cy="1107996"/>
          </a:xfrm>
          <a:prstGeom prst="rect">
            <a:avLst/>
          </a:prstGeom>
        </p:spPr>
        <p:txBody>
          <a:bodyPr wrap="square">
            <a:spAutoFit/>
          </a:bodyPr>
          <a:lstStyle/>
          <a:p>
            <a:pPr algn="ctr"/>
            <a:r>
              <a:rPr lang="sv-SE" sz="3000" b="1" dirty="0"/>
              <a:t>Stoppa</a:t>
            </a:r>
            <a:r>
              <a:rPr lang="sv-SE" b="1" dirty="0"/>
              <a:t> miljöförstöringen</a:t>
            </a:r>
          </a:p>
          <a:p>
            <a:pPr algn="ctr"/>
            <a:endParaRPr lang="sv-SE" b="1" dirty="0"/>
          </a:p>
        </p:txBody>
      </p:sp>
      <p:pic>
        <p:nvPicPr>
          <p:cNvPr id="16" name="Bildobjekt 15" descr="shutterstock_405436153.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797345" y="3219241"/>
            <a:ext cx="2025894" cy="3038842"/>
          </a:xfrm>
          <a:prstGeom prst="rect">
            <a:avLst/>
          </a:prstGeom>
        </p:spPr>
      </p:pic>
      <p:sp>
        <p:nvSpPr>
          <p:cNvPr id="17" name="Rektangel 16"/>
          <p:cNvSpPr/>
          <p:nvPr/>
        </p:nvSpPr>
        <p:spPr>
          <a:xfrm rot="198078">
            <a:off x="5756418" y="3402603"/>
            <a:ext cx="2029098" cy="1107996"/>
          </a:xfrm>
          <a:prstGeom prst="rect">
            <a:avLst/>
          </a:prstGeom>
        </p:spPr>
        <p:txBody>
          <a:bodyPr wrap="square">
            <a:spAutoFit/>
          </a:bodyPr>
          <a:lstStyle/>
          <a:p>
            <a:pPr algn="ctr"/>
            <a:r>
              <a:rPr lang="sv-SE" sz="3000" b="1" dirty="0"/>
              <a:t>Stoppa</a:t>
            </a:r>
            <a:r>
              <a:rPr lang="sv-SE" b="1" dirty="0"/>
              <a:t> miljöförstöringen</a:t>
            </a:r>
          </a:p>
          <a:p>
            <a:pPr algn="ctr"/>
            <a:endParaRPr lang="sv-SE" b="1" dirty="0"/>
          </a:p>
        </p:txBody>
      </p:sp>
      <p:sp>
        <p:nvSpPr>
          <p:cNvPr id="20" name="Rektangel 19"/>
          <p:cNvSpPr/>
          <p:nvPr/>
        </p:nvSpPr>
        <p:spPr>
          <a:xfrm>
            <a:off x="0" y="0"/>
            <a:ext cx="9144000" cy="23174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1" name="Text Box 1"/>
          <p:cNvSpPr txBox="1">
            <a:spLocks noChangeArrowheads="1"/>
          </p:cNvSpPr>
          <p:nvPr/>
        </p:nvSpPr>
        <p:spPr bwMode="auto">
          <a:xfrm>
            <a:off x="0" y="-32792"/>
            <a:ext cx="9144000" cy="222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9pPr>
          </a:lstStyle>
          <a:p>
            <a:pPr algn="ctr">
              <a:spcBef>
                <a:spcPts val="638"/>
              </a:spcBef>
              <a:spcAft>
                <a:spcPts val="1425"/>
              </a:spcAft>
              <a:buClr>
                <a:srgbClr val="000000"/>
              </a:buClr>
              <a:buSzPct val="100000"/>
            </a:pPr>
            <a:r>
              <a:rPr lang="sv-SE" sz="1000" dirty="0">
                <a:solidFill>
                  <a:schemeClr val="bg1"/>
                </a:solidFill>
                <a:latin typeface="Calibri" charset="0"/>
              </a:rPr>
              <a:t>Propaganda och bilders makt – Konsten att övertyga</a:t>
            </a:r>
          </a:p>
        </p:txBody>
      </p:sp>
    </p:spTree>
    <p:extLst>
      <p:ext uri="{BB962C8B-B14F-4D97-AF65-F5344CB8AC3E}">
        <p14:creationId xmlns:p14="http://schemas.microsoft.com/office/powerpoint/2010/main" val="31702661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B1739"/>
        </a:solidFill>
        <a:effectLst/>
      </p:bgPr>
    </p:bg>
    <p:spTree>
      <p:nvGrpSpPr>
        <p:cNvPr id="1" name=""/>
        <p:cNvGrpSpPr/>
        <p:nvPr/>
      </p:nvGrpSpPr>
      <p:grpSpPr>
        <a:xfrm>
          <a:off x="0" y="0"/>
          <a:ext cx="0" cy="0"/>
          <a:chOff x="0" y="0"/>
          <a:chExt cx="0" cy="0"/>
        </a:xfrm>
      </p:grpSpPr>
      <p:pic>
        <p:nvPicPr>
          <p:cNvPr id="3" name="Platshållare för innehåll 4"/>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5499683" y="2476493"/>
            <a:ext cx="3162723" cy="2198840"/>
          </a:xfrm>
          <a:prstGeom prst="rect">
            <a:avLst/>
          </a:prstGeom>
          <a:ln>
            <a:noFill/>
          </a:ln>
          <a:effectLst>
            <a:outerShdw blurRad="292100" dist="139700" dir="2700000" algn="tl" rotWithShape="0">
              <a:srgbClr val="333333">
                <a:alpha val="65000"/>
              </a:srgbClr>
            </a:outerShdw>
          </a:effectLst>
        </p:spPr>
      </p:pic>
      <p:pic>
        <p:nvPicPr>
          <p:cNvPr id="5" name="Picture 2" descr="\\AD.STOCKHOLM.SE\CLI-HOME\CA2HOME041\aa03350\Desktop\insändare.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14964"/>
          <a:stretch/>
        </p:blipFill>
        <p:spPr bwMode="auto">
          <a:xfrm>
            <a:off x="3677969" y="2476493"/>
            <a:ext cx="1605189" cy="252785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6" name="Bildobjekt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08572" y="590844"/>
            <a:ext cx="2753834" cy="1631469"/>
          </a:xfrm>
          <a:prstGeom prst="rect">
            <a:avLst/>
          </a:prstGeom>
          <a:ln>
            <a:noFill/>
          </a:ln>
          <a:effectLst>
            <a:outerShdw blurRad="292100" dist="139700" dir="2700000" algn="tl" rotWithShape="0">
              <a:srgbClr val="333333">
                <a:alpha val="65000"/>
              </a:srgbClr>
            </a:outerShdw>
          </a:effectLst>
        </p:spPr>
      </p:pic>
      <p:pic>
        <p:nvPicPr>
          <p:cNvPr id="7" name="Bildobjekt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4400" y="590844"/>
            <a:ext cx="2553161" cy="1631469"/>
          </a:xfrm>
          <a:prstGeom prst="rect">
            <a:avLst/>
          </a:prstGeom>
          <a:ln>
            <a:noFill/>
          </a:ln>
          <a:effectLst>
            <a:outerShdw blurRad="292100" dist="139700" dir="2700000" algn="tl" rotWithShape="0">
              <a:srgbClr val="333333">
                <a:alpha val="65000"/>
              </a:srgbClr>
            </a:outerShdw>
          </a:effectLst>
        </p:spPr>
      </p:pic>
      <p:pic>
        <p:nvPicPr>
          <p:cNvPr id="8" name="Bildobjekt 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24400" y="2476493"/>
            <a:ext cx="3029286" cy="2198840"/>
          </a:xfrm>
          <a:prstGeom prst="rect">
            <a:avLst/>
          </a:prstGeom>
          <a:ln>
            <a:noFill/>
          </a:ln>
          <a:effectLst>
            <a:outerShdw blurRad="292100" dist="139700" dir="2700000" algn="tl" rotWithShape="0">
              <a:srgbClr val="333333">
                <a:alpha val="65000"/>
              </a:srgbClr>
            </a:outerShdw>
          </a:effectLst>
        </p:spPr>
      </p:pic>
      <p:pic>
        <p:nvPicPr>
          <p:cNvPr id="9" name="Bildobjekt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10647" y="590844"/>
            <a:ext cx="2445981" cy="1631469"/>
          </a:xfrm>
          <a:prstGeom prst="rect">
            <a:avLst/>
          </a:prstGeom>
          <a:ln>
            <a:noFill/>
          </a:ln>
          <a:effectLst>
            <a:outerShdw blurRad="292100" dist="139700" dir="2700000" algn="tl" rotWithShape="0">
              <a:srgbClr val="333333">
                <a:alpha val="65000"/>
              </a:srgbClr>
            </a:outerShdw>
          </a:effectLst>
        </p:spPr>
      </p:pic>
      <p:sp>
        <p:nvSpPr>
          <p:cNvPr id="10" name="Rektangel 9"/>
          <p:cNvSpPr/>
          <p:nvPr/>
        </p:nvSpPr>
        <p:spPr>
          <a:xfrm>
            <a:off x="0" y="0"/>
            <a:ext cx="9144000" cy="23174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1" name="Text Box 1"/>
          <p:cNvSpPr txBox="1">
            <a:spLocks noChangeArrowheads="1"/>
          </p:cNvSpPr>
          <p:nvPr/>
        </p:nvSpPr>
        <p:spPr bwMode="auto">
          <a:xfrm>
            <a:off x="0" y="-32792"/>
            <a:ext cx="9144000" cy="222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9pPr>
          </a:lstStyle>
          <a:p>
            <a:pPr algn="ctr">
              <a:spcBef>
                <a:spcPts val="638"/>
              </a:spcBef>
              <a:spcAft>
                <a:spcPts val="1425"/>
              </a:spcAft>
              <a:buClr>
                <a:srgbClr val="000000"/>
              </a:buClr>
              <a:buSzPct val="100000"/>
            </a:pPr>
            <a:r>
              <a:rPr lang="sv-SE" sz="1000" dirty="0">
                <a:solidFill>
                  <a:schemeClr val="bg1"/>
                </a:solidFill>
                <a:latin typeface="Calibri" charset="0"/>
              </a:rPr>
              <a:t>Propaganda och bilders makt – Konsten att övertyga</a:t>
            </a:r>
          </a:p>
        </p:txBody>
      </p:sp>
    </p:spTree>
    <p:extLst>
      <p:ext uri="{BB962C8B-B14F-4D97-AF65-F5344CB8AC3E}">
        <p14:creationId xmlns:p14="http://schemas.microsoft.com/office/powerpoint/2010/main" val="12519387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B1739"/>
        </a:solidFill>
        <a:effectLst/>
      </p:bgPr>
    </p:bg>
    <p:spTree>
      <p:nvGrpSpPr>
        <p:cNvPr id="1" name=""/>
        <p:cNvGrpSpPr/>
        <p:nvPr/>
      </p:nvGrpSpPr>
      <p:grpSpPr>
        <a:xfrm>
          <a:off x="0" y="0"/>
          <a:ext cx="0" cy="0"/>
          <a:chOff x="0" y="0"/>
          <a:chExt cx="0" cy="0"/>
        </a:xfrm>
      </p:grpSpPr>
      <p:pic>
        <p:nvPicPr>
          <p:cNvPr id="10" name="Platshållare för innehåll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828590" y="623411"/>
            <a:ext cx="2208251" cy="1403478"/>
          </a:xfrm>
          <a:prstGeom prst="rect">
            <a:avLst/>
          </a:prstGeom>
          <a:ln>
            <a:noFill/>
          </a:ln>
          <a:effectLst>
            <a:outerShdw blurRad="292100" dist="139700" dir="2700000" algn="tl" rotWithShape="0">
              <a:srgbClr val="333333">
                <a:alpha val="65000"/>
              </a:srgbClr>
            </a:outerShdw>
          </a:effectLst>
        </p:spPr>
      </p:pic>
      <p:pic>
        <p:nvPicPr>
          <p:cNvPr id="11" name="Bildobjekt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61708" y="623411"/>
            <a:ext cx="1962906" cy="1403478"/>
          </a:xfrm>
          <a:prstGeom prst="rect">
            <a:avLst/>
          </a:prstGeom>
          <a:ln>
            <a:noFill/>
          </a:ln>
          <a:effectLst>
            <a:outerShdw blurRad="292100" dist="139700" dir="2700000" algn="tl" rotWithShape="0">
              <a:srgbClr val="333333">
                <a:alpha val="65000"/>
              </a:srgbClr>
            </a:outerShdw>
          </a:effectLst>
        </p:spPr>
      </p:pic>
      <p:pic>
        <p:nvPicPr>
          <p:cNvPr id="12" name="Bildobjekt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46678" y="623410"/>
            <a:ext cx="2713989" cy="1840085"/>
          </a:xfrm>
          <a:prstGeom prst="rect">
            <a:avLst/>
          </a:prstGeom>
          <a:ln>
            <a:noFill/>
          </a:ln>
          <a:effectLst>
            <a:outerShdw blurRad="292100" dist="139700" dir="2700000" algn="tl" rotWithShape="0">
              <a:srgbClr val="333333">
                <a:alpha val="65000"/>
              </a:srgbClr>
            </a:outerShdw>
          </a:effectLst>
        </p:spPr>
      </p:pic>
      <p:pic>
        <p:nvPicPr>
          <p:cNvPr id="13" name="Bildobjekt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590" y="2247295"/>
            <a:ext cx="3440337" cy="2294704"/>
          </a:xfrm>
          <a:prstGeom prst="rect">
            <a:avLst/>
          </a:prstGeom>
          <a:ln>
            <a:noFill/>
          </a:ln>
          <a:effectLst>
            <a:outerShdw blurRad="292100" dist="139700" dir="2700000" algn="tl" rotWithShape="0">
              <a:srgbClr val="333333">
                <a:alpha val="65000"/>
              </a:srgbClr>
            </a:outerShdw>
          </a:effectLst>
        </p:spPr>
      </p:pic>
      <p:pic>
        <p:nvPicPr>
          <p:cNvPr id="14" name="Bildobjekt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46679" y="2743527"/>
            <a:ext cx="2713988" cy="1810231"/>
          </a:xfrm>
          <a:prstGeom prst="rect">
            <a:avLst/>
          </a:prstGeom>
          <a:ln>
            <a:noFill/>
          </a:ln>
          <a:effectLst>
            <a:outerShdw blurRad="292100" dist="139700" dir="2700000" algn="tl" rotWithShape="0">
              <a:srgbClr val="333333">
                <a:alpha val="65000"/>
              </a:srgbClr>
            </a:outerShdw>
          </a:effectLst>
        </p:spPr>
      </p:pic>
      <p:pic>
        <p:nvPicPr>
          <p:cNvPr id="15" name="Bildobjekt 14"/>
          <p:cNvPicPr>
            <a:picLocks noChangeAspect="1"/>
          </p:cNvPicPr>
          <p:nvPr/>
        </p:nvPicPr>
        <p:blipFill>
          <a:blip r:embed="rId7"/>
          <a:stretch>
            <a:fillRect/>
          </a:stretch>
        </p:blipFill>
        <p:spPr>
          <a:xfrm>
            <a:off x="4455578" y="2247295"/>
            <a:ext cx="769036" cy="2294704"/>
          </a:xfrm>
          <a:prstGeom prst="rect">
            <a:avLst/>
          </a:prstGeom>
          <a:ln>
            <a:noFill/>
          </a:ln>
          <a:effectLst>
            <a:outerShdw blurRad="292100" dist="139700" dir="2700000" algn="tl" rotWithShape="0">
              <a:srgbClr val="333333">
                <a:alpha val="65000"/>
              </a:srgbClr>
            </a:outerShdw>
          </a:effectLst>
        </p:spPr>
      </p:pic>
      <p:sp>
        <p:nvSpPr>
          <p:cNvPr id="8" name="Rektangel 7"/>
          <p:cNvSpPr/>
          <p:nvPr/>
        </p:nvSpPr>
        <p:spPr>
          <a:xfrm>
            <a:off x="0" y="0"/>
            <a:ext cx="9144000" cy="23174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 name="Text Box 1"/>
          <p:cNvSpPr txBox="1">
            <a:spLocks noChangeArrowheads="1"/>
          </p:cNvSpPr>
          <p:nvPr/>
        </p:nvSpPr>
        <p:spPr bwMode="auto">
          <a:xfrm>
            <a:off x="0" y="-32792"/>
            <a:ext cx="9144000" cy="222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9pPr>
          </a:lstStyle>
          <a:p>
            <a:pPr algn="ctr">
              <a:spcBef>
                <a:spcPts val="638"/>
              </a:spcBef>
              <a:spcAft>
                <a:spcPts val="1425"/>
              </a:spcAft>
              <a:buClr>
                <a:srgbClr val="000000"/>
              </a:buClr>
              <a:buSzPct val="100000"/>
            </a:pPr>
            <a:r>
              <a:rPr lang="sv-SE" sz="1000" dirty="0">
                <a:solidFill>
                  <a:schemeClr val="bg1"/>
                </a:solidFill>
                <a:latin typeface="Calibri" charset="0"/>
              </a:rPr>
              <a:t>Propaganda och bilders makt – Konsten att övertyga</a:t>
            </a:r>
          </a:p>
        </p:txBody>
      </p:sp>
    </p:spTree>
    <p:extLst>
      <p:ext uri="{BB962C8B-B14F-4D97-AF65-F5344CB8AC3E}">
        <p14:creationId xmlns:p14="http://schemas.microsoft.com/office/powerpoint/2010/main" val="9203789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B1739"/>
        </a:solidFill>
        <a:effectLst/>
      </p:bgPr>
    </p:bg>
    <p:spTree>
      <p:nvGrpSpPr>
        <p:cNvPr id="1" name=""/>
        <p:cNvGrpSpPr/>
        <p:nvPr/>
      </p:nvGrpSpPr>
      <p:grpSpPr>
        <a:xfrm>
          <a:off x="0" y="0"/>
          <a:ext cx="0" cy="0"/>
          <a:chOff x="0" y="0"/>
          <a:chExt cx="0" cy="0"/>
        </a:xfrm>
      </p:grpSpPr>
      <p:pic>
        <p:nvPicPr>
          <p:cNvPr id="5" name="Bildobjekt 4" descr="youtub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21239" y="1018113"/>
            <a:ext cx="3046129" cy="2022798"/>
          </a:xfrm>
          <a:prstGeom prst="rect">
            <a:avLst/>
          </a:prstGeom>
          <a:ln>
            <a:noFill/>
          </a:ln>
          <a:effectLst>
            <a:outerShdw blurRad="292100" dist="139700" dir="2700000" algn="tl" rotWithShape="0">
              <a:srgbClr val="333333">
                <a:alpha val="65000"/>
              </a:srgbClr>
            </a:outerShdw>
          </a:effectLst>
        </p:spPr>
      </p:pic>
      <p:pic>
        <p:nvPicPr>
          <p:cNvPr id="3" name="Bildobjekt 2" descr="facebook.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3538" y="1018113"/>
            <a:ext cx="3586753" cy="2430912"/>
          </a:xfrm>
          <a:prstGeom prst="rect">
            <a:avLst/>
          </a:prstGeom>
          <a:ln>
            <a:noFill/>
          </a:ln>
          <a:effectLst>
            <a:outerShdw blurRad="292100" dist="139700" dir="2700000" algn="tl" rotWithShape="0">
              <a:srgbClr val="333333">
                <a:alpha val="65000"/>
              </a:srgbClr>
            </a:outerShdw>
          </a:effectLst>
        </p:spPr>
      </p:pic>
      <p:sp>
        <p:nvSpPr>
          <p:cNvPr id="2" name="Rektangel 1"/>
          <p:cNvSpPr/>
          <p:nvPr/>
        </p:nvSpPr>
        <p:spPr>
          <a:xfrm>
            <a:off x="0" y="265279"/>
            <a:ext cx="9144000" cy="584776"/>
          </a:xfrm>
          <a:prstGeom prst="rect">
            <a:avLst/>
          </a:prstGeom>
        </p:spPr>
        <p:txBody>
          <a:bodyPr wrap="square">
            <a:spAutoFit/>
          </a:bodyPr>
          <a:lstStyle/>
          <a:p>
            <a:pPr algn="ctr"/>
            <a:r>
              <a:rPr lang="sv-SE" sz="3200" dirty="0" smtClean="0">
                <a:solidFill>
                  <a:srgbClr val="FFFFFF"/>
                </a:solidFill>
                <a:latin typeface="+mj-lt"/>
              </a:rPr>
              <a:t>Månlandningen var fejkad!</a:t>
            </a:r>
            <a:endParaRPr lang="sv-SE" sz="3200" dirty="0">
              <a:solidFill>
                <a:srgbClr val="FFFFFF"/>
              </a:solidFill>
              <a:latin typeface="+mj-lt"/>
            </a:endParaRPr>
          </a:p>
        </p:txBody>
      </p:sp>
      <p:pic>
        <p:nvPicPr>
          <p:cNvPr id="6" name="Bildobjekt 5" descr="facebook.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8045" y="864348"/>
            <a:ext cx="445677" cy="445677"/>
          </a:xfrm>
          <a:prstGeom prst="rect">
            <a:avLst/>
          </a:prstGeom>
        </p:spPr>
      </p:pic>
      <p:pic>
        <p:nvPicPr>
          <p:cNvPr id="9" name="Bildobjekt 8" descr="youtube.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73976" y="848982"/>
            <a:ext cx="445677" cy="445677"/>
          </a:xfrm>
          <a:prstGeom prst="rect">
            <a:avLst/>
          </a:prstGeom>
        </p:spPr>
      </p:pic>
      <p:pic>
        <p:nvPicPr>
          <p:cNvPr id="4" name="Bildobjekt 3" descr="twitter.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67250" y="2837277"/>
            <a:ext cx="3222664" cy="1971231"/>
          </a:xfrm>
          <a:prstGeom prst="rect">
            <a:avLst/>
          </a:prstGeom>
          <a:ln>
            <a:noFill/>
          </a:ln>
          <a:effectLst>
            <a:outerShdw blurRad="292100" dist="139700" dir="2700000" algn="tl" rotWithShape="0">
              <a:srgbClr val="333333">
                <a:alpha val="65000"/>
              </a:srgbClr>
            </a:outerShdw>
          </a:effectLst>
        </p:spPr>
      </p:pic>
      <p:pic>
        <p:nvPicPr>
          <p:cNvPr id="8" name="Bildobjekt 7" descr="twitter.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32651" y="4040467"/>
            <a:ext cx="445677" cy="445677"/>
          </a:xfrm>
          <a:prstGeom prst="rect">
            <a:avLst/>
          </a:prstGeom>
        </p:spPr>
      </p:pic>
      <p:pic>
        <p:nvPicPr>
          <p:cNvPr id="7" name="Bildobjekt 6" descr="shutterstock_285637004.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5963" y="3788493"/>
            <a:ext cx="1135957" cy="1135957"/>
          </a:xfrm>
          <a:prstGeom prst="rect">
            <a:avLst/>
          </a:prstGeom>
          <a:solidFill>
            <a:srgbClr val="FFFFFF">
              <a:shade val="85000"/>
            </a:srgbClr>
          </a:solidFill>
          <a:ln w="38100" cap="sq" cmpd="sng">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Bildobjekt 9" descr="instagram.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87561" y="4384693"/>
            <a:ext cx="445677" cy="445677"/>
          </a:xfrm>
          <a:prstGeom prst="rect">
            <a:avLst/>
          </a:prstGeom>
        </p:spPr>
      </p:pic>
      <p:pic>
        <p:nvPicPr>
          <p:cNvPr id="12" name="Bildobjekt 11" descr="shutterstock_313435052.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396222" y="3634202"/>
            <a:ext cx="1130501" cy="1147717"/>
          </a:xfrm>
          <a:prstGeom prst="rect">
            <a:avLst/>
          </a:prstGeom>
          <a:solidFill>
            <a:srgbClr val="FFFFFF">
              <a:shade val="85000"/>
            </a:srgbClr>
          </a:solidFill>
          <a:ln w="38100" cap="sq" cmpd="sng">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Bildobjekt 12" descr="shutterstock_313435067.jp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462262" y="3797729"/>
            <a:ext cx="1126721" cy="1126721"/>
          </a:xfrm>
          <a:prstGeom prst="rect">
            <a:avLst/>
          </a:prstGeom>
          <a:solidFill>
            <a:srgbClr val="FFFFFF">
              <a:shade val="85000"/>
            </a:srgbClr>
          </a:solidFill>
          <a:ln w="38100" cap="sq" cmpd="sng">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Rektangel 13"/>
          <p:cNvSpPr/>
          <p:nvPr/>
        </p:nvSpPr>
        <p:spPr>
          <a:xfrm>
            <a:off x="0" y="0"/>
            <a:ext cx="9144000" cy="23174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5" name="Text Box 1"/>
          <p:cNvSpPr txBox="1">
            <a:spLocks noChangeArrowheads="1"/>
          </p:cNvSpPr>
          <p:nvPr/>
        </p:nvSpPr>
        <p:spPr bwMode="auto">
          <a:xfrm>
            <a:off x="0" y="-32792"/>
            <a:ext cx="9144000" cy="222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9pPr>
          </a:lstStyle>
          <a:p>
            <a:pPr algn="ctr">
              <a:spcBef>
                <a:spcPts val="638"/>
              </a:spcBef>
              <a:spcAft>
                <a:spcPts val="1425"/>
              </a:spcAft>
              <a:buClr>
                <a:srgbClr val="000000"/>
              </a:buClr>
              <a:buSzPct val="100000"/>
            </a:pPr>
            <a:r>
              <a:rPr lang="sv-SE" sz="1000" dirty="0">
                <a:solidFill>
                  <a:schemeClr val="bg1"/>
                </a:solidFill>
                <a:latin typeface="Calibri" charset="0"/>
              </a:rPr>
              <a:t>Propaganda och bilders makt – Konsten att övertyga</a:t>
            </a:r>
          </a:p>
        </p:txBody>
      </p:sp>
    </p:spTree>
    <p:extLst>
      <p:ext uri="{BB962C8B-B14F-4D97-AF65-F5344CB8AC3E}">
        <p14:creationId xmlns:p14="http://schemas.microsoft.com/office/powerpoint/2010/main" val="28599032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B1739"/>
        </a:solidFill>
        <a:effectLst/>
      </p:bgPr>
    </p:bg>
    <p:spTree>
      <p:nvGrpSpPr>
        <p:cNvPr id="1" name=""/>
        <p:cNvGrpSpPr/>
        <p:nvPr/>
      </p:nvGrpSpPr>
      <p:grpSpPr>
        <a:xfrm>
          <a:off x="0" y="0"/>
          <a:ext cx="0" cy="0"/>
          <a:chOff x="0" y="0"/>
          <a:chExt cx="0" cy="0"/>
        </a:xfrm>
      </p:grpSpPr>
      <p:pic>
        <p:nvPicPr>
          <p:cNvPr id="3" name="Bildobjekt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7068" y="870550"/>
            <a:ext cx="2022588" cy="2466570"/>
          </a:xfrm>
          <a:prstGeom prst="rect">
            <a:avLst/>
          </a:prstGeom>
          <a:ln>
            <a:noFill/>
          </a:ln>
          <a:effectLst>
            <a:outerShdw blurRad="292100" dist="139700" dir="2700000" algn="tl" rotWithShape="0">
              <a:srgbClr val="333333">
                <a:alpha val="65000"/>
              </a:srgbClr>
            </a:outerShdw>
          </a:effectLst>
        </p:spPr>
      </p:pic>
      <p:pic>
        <p:nvPicPr>
          <p:cNvPr id="4" name="Bildobjekt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44082" y="870550"/>
            <a:ext cx="4064007" cy="3523137"/>
          </a:xfrm>
          <a:prstGeom prst="rect">
            <a:avLst/>
          </a:prstGeom>
          <a:ln>
            <a:noFill/>
          </a:ln>
          <a:effectLst>
            <a:outerShdw blurRad="292100" dist="139700" dir="2700000" algn="tl" rotWithShape="0">
              <a:srgbClr val="333333">
                <a:alpha val="65000"/>
              </a:srgbClr>
            </a:outerShdw>
          </a:effectLst>
        </p:spPr>
      </p:pic>
      <p:graphicFrame>
        <p:nvGraphicFramePr>
          <p:cNvPr id="5" name="Diagram 4"/>
          <p:cNvGraphicFramePr/>
          <p:nvPr>
            <p:extLst>
              <p:ext uri="{D42A27DB-BD31-4B8C-83A1-F6EECF244321}">
                <p14:modId xmlns:p14="http://schemas.microsoft.com/office/powerpoint/2010/main" val="4171400093"/>
              </p:ext>
            </p:extLst>
          </p:nvPr>
        </p:nvGraphicFramePr>
        <p:xfrm>
          <a:off x="1068974" y="2392774"/>
          <a:ext cx="3726248" cy="23356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ktangel 5"/>
          <p:cNvSpPr/>
          <p:nvPr/>
        </p:nvSpPr>
        <p:spPr>
          <a:xfrm>
            <a:off x="0" y="0"/>
            <a:ext cx="9144000" cy="23174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7" name="Text Box 1"/>
          <p:cNvSpPr txBox="1">
            <a:spLocks noChangeArrowheads="1"/>
          </p:cNvSpPr>
          <p:nvPr/>
        </p:nvSpPr>
        <p:spPr bwMode="auto">
          <a:xfrm>
            <a:off x="0" y="-32792"/>
            <a:ext cx="9144000" cy="222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9pPr>
          </a:lstStyle>
          <a:p>
            <a:pPr algn="ctr">
              <a:spcBef>
                <a:spcPts val="638"/>
              </a:spcBef>
              <a:spcAft>
                <a:spcPts val="1425"/>
              </a:spcAft>
              <a:buClr>
                <a:srgbClr val="000000"/>
              </a:buClr>
              <a:buSzPct val="100000"/>
            </a:pPr>
            <a:r>
              <a:rPr lang="sv-SE" sz="1000" dirty="0">
                <a:solidFill>
                  <a:schemeClr val="bg1"/>
                </a:solidFill>
                <a:latin typeface="Calibri" charset="0"/>
              </a:rPr>
              <a:t>Propaganda och bilders makt – Konsten att övertyga</a:t>
            </a:r>
          </a:p>
        </p:txBody>
      </p:sp>
    </p:spTree>
    <p:extLst>
      <p:ext uri="{BB962C8B-B14F-4D97-AF65-F5344CB8AC3E}">
        <p14:creationId xmlns:p14="http://schemas.microsoft.com/office/powerpoint/2010/main" val="11430566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B1739"/>
        </a:solidFill>
        <a:effectLst/>
      </p:bgPr>
    </p:bg>
    <p:spTree>
      <p:nvGrpSpPr>
        <p:cNvPr id="1" name=""/>
        <p:cNvGrpSpPr/>
        <p:nvPr/>
      </p:nvGrpSpPr>
      <p:grpSpPr>
        <a:xfrm>
          <a:off x="0" y="0"/>
          <a:ext cx="0" cy="0"/>
          <a:chOff x="0" y="0"/>
          <a:chExt cx="0" cy="0"/>
        </a:xfrm>
      </p:grpSpPr>
      <p:sp>
        <p:nvSpPr>
          <p:cNvPr id="9" name="Rektangel med rundade hörn diagonalt 8"/>
          <p:cNvSpPr/>
          <p:nvPr/>
        </p:nvSpPr>
        <p:spPr>
          <a:xfrm>
            <a:off x="2253004" y="4156463"/>
            <a:ext cx="4025795" cy="733308"/>
          </a:xfrm>
          <a:prstGeom prst="round2DiagRect">
            <a:avLst/>
          </a:prstGeom>
          <a:solidFill>
            <a:schemeClr val="bg1"/>
          </a:solidFill>
          <a:ln>
            <a:noFill/>
          </a:ln>
          <a:effectLst>
            <a:outerShdw blurRad="40000" dist="23000" dir="5400000" rotWithShape="0">
              <a:schemeClr val="tx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 name="Rektangel 2"/>
          <p:cNvSpPr/>
          <p:nvPr/>
        </p:nvSpPr>
        <p:spPr>
          <a:xfrm>
            <a:off x="445885" y="260648"/>
            <a:ext cx="7782703" cy="1323439"/>
          </a:xfrm>
          <a:prstGeom prst="rect">
            <a:avLst/>
          </a:prstGeom>
        </p:spPr>
        <p:txBody>
          <a:bodyPr wrap="square">
            <a:spAutoFit/>
          </a:bodyPr>
          <a:lstStyle/>
          <a:p>
            <a:r>
              <a:rPr lang="sv-SE" sz="4000" dirty="0" smtClean="0">
                <a:solidFill>
                  <a:schemeClr val="bg1"/>
                </a:solidFill>
              </a:rPr>
              <a:t>Sammanfattning – </a:t>
            </a:r>
            <a:r>
              <a:rPr lang="sv-SE" sz="4000" dirty="0">
                <a:solidFill>
                  <a:schemeClr val="bg1"/>
                </a:solidFill>
              </a:rPr>
              <a:t>Repetera en idé, föreställning eller budskap</a:t>
            </a:r>
          </a:p>
        </p:txBody>
      </p:sp>
      <p:sp>
        <p:nvSpPr>
          <p:cNvPr id="4" name="Rektangel 3"/>
          <p:cNvSpPr/>
          <p:nvPr/>
        </p:nvSpPr>
        <p:spPr>
          <a:xfrm>
            <a:off x="445884" y="1549796"/>
            <a:ext cx="8454317" cy="2525307"/>
          </a:xfrm>
          <a:prstGeom prst="rect">
            <a:avLst/>
          </a:prstGeom>
        </p:spPr>
        <p:txBody>
          <a:bodyPr wrap="square">
            <a:spAutoFit/>
          </a:bodyPr>
          <a:lstStyle/>
          <a:p>
            <a:pPr>
              <a:lnSpc>
                <a:spcPct val="110000"/>
              </a:lnSpc>
            </a:pPr>
            <a:r>
              <a:rPr lang="sv-SE" dirty="0">
                <a:solidFill>
                  <a:srgbClr val="FFFFFF"/>
                </a:solidFill>
              </a:rPr>
              <a:t>Den här propagandatekniken handlar om att upprepa, repetera och pränta in sitt budskap tills det upplevs som en vedertagen sanning. </a:t>
            </a:r>
            <a:endParaRPr lang="sv-SE" dirty="0" smtClean="0">
              <a:solidFill>
                <a:srgbClr val="FFFFFF"/>
              </a:solidFill>
            </a:endParaRPr>
          </a:p>
          <a:p>
            <a:pPr>
              <a:lnSpc>
                <a:spcPct val="110000"/>
              </a:lnSpc>
            </a:pPr>
            <a:endParaRPr lang="sv-SE" dirty="0" smtClean="0">
              <a:solidFill>
                <a:srgbClr val="FFFFFF"/>
              </a:solidFill>
            </a:endParaRPr>
          </a:p>
          <a:p>
            <a:pPr>
              <a:lnSpc>
                <a:spcPct val="110000"/>
              </a:lnSpc>
            </a:pPr>
            <a:r>
              <a:rPr lang="sv-SE" dirty="0">
                <a:solidFill>
                  <a:srgbClr val="FFFFFF"/>
                </a:solidFill>
              </a:rPr>
              <a:t>Många sociala medier är plattformar som bygger på repetition. Genom att folk gillar och delar vidare repeteras budskap ytterligare och kan spridas till många. Det är tacksamt att göra sin röst hörd på sociala medier, men det kan vara svårt att veta vem som var ursprunglig avsändare och vad innehållet du just delade egentligen betyder. Det är viktigt att komma ihåg det egna ansvaret- vad just du gör på sociala medier spelar roll. </a:t>
            </a:r>
          </a:p>
        </p:txBody>
      </p:sp>
      <p:pic>
        <p:nvPicPr>
          <p:cNvPr id="5" name="Picture 10" descr="\\AD.STOCKHOLM.SE\CLI-HOME\CA2HOME041\aa03350\Desktop\stock-photo-kiev-ukraine-may-set-of-most-popular-social-media-icons-pinterest-twitter-youtube-425136046.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522850" y="4216813"/>
            <a:ext cx="1018746" cy="558913"/>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10" descr="\\AD.STOCKHOLM.SE\CLI-HOME\CA2HOME041\aa03350\Desktop\stock-photo-kiev-ukraine-may-set-of-most-popular-social-media-icons-pinterest-twitter-youtube-425136046.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562223" y="4240480"/>
            <a:ext cx="1565601" cy="555803"/>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Bildobjekt 6" descr="symboler sociala medier.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80175" y="4208924"/>
            <a:ext cx="1151158" cy="641342"/>
          </a:xfrm>
          <a:prstGeom prst="rect">
            <a:avLst/>
          </a:prstGeom>
        </p:spPr>
      </p:pic>
      <p:sp>
        <p:nvSpPr>
          <p:cNvPr id="8" name="Rektangel 7"/>
          <p:cNvSpPr/>
          <p:nvPr/>
        </p:nvSpPr>
        <p:spPr>
          <a:xfrm>
            <a:off x="0" y="0"/>
            <a:ext cx="9144000" cy="23174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Text Box 1"/>
          <p:cNvSpPr txBox="1">
            <a:spLocks noChangeArrowheads="1"/>
          </p:cNvSpPr>
          <p:nvPr/>
        </p:nvSpPr>
        <p:spPr bwMode="auto">
          <a:xfrm>
            <a:off x="0" y="-32792"/>
            <a:ext cx="9144000" cy="222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9pPr>
          </a:lstStyle>
          <a:p>
            <a:pPr algn="ctr">
              <a:spcBef>
                <a:spcPts val="638"/>
              </a:spcBef>
              <a:spcAft>
                <a:spcPts val="1425"/>
              </a:spcAft>
              <a:buClr>
                <a:srgbClr val="000000"/>
              </a:buClr>
              <a:buSzPct val="100000"/>
            </a:pPr>
            <a:r>
              <a:rPr lang="sv-SE" sz="1000" dirty="0">
                <a:solidFill>
                  <a:schemeClr val="bg1"/>
                </a:solidFill>
                <a:latin typeface="Calibri" charset="0"/>
              </a:rPr>
              <a:t>Propaganda och bilders makt – Konsten att övertyga</a:t>
            </a:r>
          </a:p>
        </p:txBody>
      </p:sp>
    </p:spTree>
    <p:extLst>
      <p:ext uri="{BB962C8B-B14F-4D97-AF65-F5344CB8AC3E}">
        <p14:creationId xmlns:p14="http://schemas.microsoft.com/office/powerpoint/2010/main" val="25115681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B1739"/>
        </a:solidFill>
        <a:effectLst/>
      </p:bgPr>
    </p:bg>
    <p:spTree>
      <p:nvGrpSpPr>
        <p:cNvPr id="1" name=""/>
        <p:cNvGrpSpPr/>
        <p:nvPr/>
      </p:nvGrpSpPr>
      <p:grpSpPr>
        <a:xfrm>
          <a:off x="0" y="0"/>
          <a:ext cx="0" cy="0"/>
          <a:chOff x="0" y="0"/>
          <a:chExt cx="0" cy="0"/>
        </a:xfrm>
      </p:grpSpPr>
      <p:sp>
        <p:nvSpPr>
          <p:cNvPr id="3" name="Rektangel 2"/>
          <p:cNvSpPr/>
          <p:nvPr/>
        </p:nvSpPr>
        <p:spPr>
          <a:xfrm>
            <a:off x="540908" y="484086"/>
            <a:ext cx="7782703" cy="707886"/>
          </a:xfrm>
          <a:prstGeom prst="rect">
            <a:avLst/>
          </a:prstGeom>
        </p:spPr>
        <p:txBody>
          <a:bodyPr wrap="square">
            <a:spAutoFit/>
          </a:bodyPr>
          <a:lstStyle/>
          <a:p>
            <a:r>
              <a:rPr lang="sv-SE" sz="4000" dirty="0" smtClean="0">
                <a:solidFill>
                  <a:schemeClr val="bg1"/>
                </a:solidFill>
              </a:rPr>
              <a:t>Uppdrag: Analys</a:t>
            </a:r>
            <a:endParaRPr lang="sv-SE" sz="4000" dirty="0">
              <a:solidFill>
                <a:schemeClr val="bg1"/>
              </a:solidFill>
            </a:endParaRPr>
          </a:p>
        </p:txBody>
      </p:sp>
      <p:sp>
        <p:nvSpPr>
          <p:cNvPr id="4" name="Rektangel 3"/>
          <p:cNvSpPr/>
          <p:nvPr/>
        </p:nvSpPr>
        <p:spPr>
          <a:xfrm>
            <a:off x="540908" y="1204614"/>
            <a:ext cx="8384082" cy="1167499"/>
          </a:xfrm>
          <a:prstGeom prst="rect">
            <a:avLst/>
          </a:prstGeom>
        </p:spPr>
        <p:txBody>
          <a:bodyPr wrap="square">
            <a:spAutoFit/>
          </a:bodyPr>
          <a:lstStyle/>
          <a:p>
            <a:pPr>
              <a:lnSpc>
                <a:spcPct val="110000"/>
              </a:lnSpc>
            </a:pPr>
            <a:r>
              <a:rPr lang="sv-SE" sz="3200" dirty="0">
                <a:solidFill>
                  <a:srgbClr val="FFFFFF"/>
                </a:solidFill>
              </a:rPr>
              <a:t>Du ska tillsammans med din grupp analysera en </a:t>
            </a:r>
            <a:r>
              <a:rPr lang="sv-SE" sz="3200" dirty="0" smtClean="0">
                <a:solidFill>
                  <a:srgbClr val="FFFFFF"/>
                </a:solidFill>
              </a:rPr>
              <a:t/>
            </a:r>
            <a:br>
              <a:rPr lang="sv-SE" sz="3200" dirty="0" smtClean="0">
                <a:solidFill>
                  <a:srgbClr val="FFFFFF"/>
                </a:solidFill>
              </a:rPr>
            </a:br>
            <a:r>
              <a:rPr lang="sv-SE" sz="3200" dirty="0" smtClean="0">
                <a:solidFill>
                  <a:srgbClr val="FFFFFF"/>
                </a:solidFill>
              </a:rPr>
              <a:t>propagandafilm </a:t>
            </a:r>
            <a:r>
              <a:rPr lang="sv-SE" sz="3200" dirty="0">
                <a:solidFill>
                  <a:srgbClr val="FFFFFF"/>
                </a:solidFill>
              </a:rPr>
              <a:t>utifrån de fem kriterierna:</a:t>
            </a:r>
          </a:p>
        </p:txBody>
      </p:sp>
      <p:sp>
        <p:nvSpPr>
          <p:cNvPr id="2" name="Rektangel 1"/>
          <p:cNvSpPr/>
          <p:nvPr/>
        </p:nvSpPr>
        <p:spPr>
          <a:xfrm>
            <a:off x="564426" y="2619073"/>
            <a:ext cx="8215048" cy="2012859"/>
          </a:xfrm>
          <a:prstGeom prst="rect">
            <a:avLst/>
          </a:prstGeom>
        </p:spPr>
        <p:txBody>
          <a:bodyPr wrap="square">
            <a:spAutoFit/>
          </a:bodyPr>
          <a:lstStyle/>
          <a:p>
            <a:pPr marL="285750" indent="-285750">
              <a:lnSpc>
                <a:spcPct val="140000"/>
              </a:lnSpc>
              <a:buFont typeface="Wingdings" charset="2"/>
              <a:buChar char="q"/>
            </a:pPr>
            <a:r>
              <a:rPr lang="sv-SE" dirty="0" smtClean="0">
                <a:solidFill>
                  <a:srgbClr val="FFFFFF"/>
                </a:solidFill>
              </a:rPr>
              <a:t>Spela </a:t>
            </a:r>
            <a:r>
              <a:rPr lang="sv-SE" dirty="0">
                <a:solidFill>
                  <a:srgbClr val="FFFFFF"/>
                </a:solidFill>
              </a:rPr>
              <a:t>på känslor</a:t>
            </a:r>
          </a:p>
          <a:p>
            <a:pPr marL="285750" indent="-285750">
              <a:lnSpc>
                <a:spcPct val="140000"/>
              </a:lnSpc>
              <a:buFont typeface="Wingdings" charset="2"/>
              <a:buChar char="q"/>
            </a:pPr>
            <a:r>
              <a:rPr lang="sv-SE" dirty="0">
                <a:solidFill>
                  <a:srgbClr val="FFFFFF"/>
                </a:solidFill>
              </a:rPr>
              <a:t>Attackera motståndaren – skapa ”vi” och ”dem”</a:t>
            </a:r>
          </a:p>
          <a:p>
            <a:pPr marL="285750" indent="-285750">
              <a:lnSpc>
                <a:spcPct val="140000"/>
              </a:lnSpc>
              <a:buFont typeface="Wingdings" charset="2"/>
              <a:buChar char="q"/>
            </a:pPr>
            <a:r>
              <a:rPr lang="sv-SE" dirty="0">
                <a:solidFill>
                  <a:srgbClr val="FFFFFF"/>
                </a:solidFill>
              </a:rPr>
              <a:t>Förenkla, vinkla, ljuga – om fakta och </a:t>
            </a:r>
            <a:r>
              <a:rPr lang="sv-SE" dirty="0" smtClean="0">
                <a:solidFill>
                  <a:srgbClr val="FFFFFF"/>
                </a:solidFill>
              </a:rPr>
              <a:t>information</a:t>
            </a:r>
          </a:p>
          <a:p>
            <a:pPr marL="285750" indent="-285750">
              <a:lnSpc>
                <a:spcPct val="140000"/>
              </a:lnSpc>
              <a:buFont typeface="Wingdings" charset="2"/>
              <a:buChar char="q"/>
            </a:pPr>
            <a:r>
              <a:rPr lang="sv-SE" dirty="0" smtClean="0">
                <a:solidFill>
                  <a:srgbClr val="FFFFFF"/>
                </a:solidFill>
              </a:rPr>
              <a:t>Tilltala </a:t>
            </a:r>
            <a:r>
              <a:rPr lang="sv-SE" dirty="0">
                <a:solidFill>
                  <a:srgbClr val="FFFFFF"/>
                </a:solidFill>
              </a:rPr>
              <a:t>en viss målgrupp. Svara till en viss mottagares behov och värderingar. </a:t>
            </a:r>
          </a:p>
          <a:p>
            <a:pPr marL="285750" indent="-285750">
              <a:lnSpc>
                <a:spcPct val="140000"/>
              </a:lnSpc>
              <a:buFont typeface="Wingdings" charset="2"/>
              <a:buChar char="q"/>
            </a:pPr>
            <a:r>
              <a:rPr lang="sv-SE" dirty="0">
                <a:solidFill>
                  <a:srgbClr val="FFFFFF"/>
                </a:solidFill>
              </a:rPr>
              <a:t>Repetera ett budskap</a:t>
            </a:r>
          </a:p>
        </p:txBody>
      </p:sp>
      <p:sp>
        <p:nvSpPr>
          <p:cNvPr id="5" name="Rektangel 4"/>
          <p:cNvSpPr/>
          <p:nvPr/>
        </p:nvSpPr>
        <p:spPr>
          <a:xfrm>
            <a:off x="0" y="0"/>
            <a:ext cx="9144000" cy="23174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6" name="Text Box 1"/>
          <p:cNvSpPr txBox="1">
            <a:spLocks noChangeArrowheads="1"/>
          </p:cNvSpPr>
          <p:nvPr/>
        </p:nvSpPr>
        <p:spPr bwMode="auto">
          <a:xfrm>
            <a:off x="0" y="-32792"/>
            <a:ext cx="9144000" cy="222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9pPr>
          </a:lstStyle>
          <a:p>
            <a:pPr algn="ctr">
              <a:spcBef>
                <a:spcPts val="638"/>
              </a:spcBef>
              <a:spcAft>
                <a:spcPts val="1425"/>
              </a:spcAft>
              <a:buClr>
                <a:srgbClr val="000000"/>
              </a:buClr>
              <a:buSzPct val="100000"/>
            </a:pPr>
            <a:r>
              <a:rPr lang="sv-SE" sz="1000" dirty="0">
                <a:solidFill>
                  <a:schemeClr val="bg1"/>
                </a:solidFill>
                <a:latin typeface="Calibri" charset="0"/>
              </a:rPr>
              <a:t>Propaganda och bilders makt – Konsten att övertyga</a:t>
            </a:r>
          </a:p>
        </p:txBody>
      </p:sp>
    </p:spTree>
    <p:extLst>
      <p:ext uri="{BB962C8B-B14F-4D97-AF65-F5344CB8AC3E}">
        <p14:creationId xmlns:p14="http://schemas.microsoft.com/office/powerpoint/2010/main" val="39177675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B1739"/>
        </a:solidFill>
        <a:effectLst/>
      </p:bgPr>
    </p:bg>
    <p:spTree>
      <p:nvGrpSpPr>
        <p:cNvPr id="1" name=""/>
        <p:cNvGrpSpPr/>
        <p:nvPr/>
      </p:nvGrpSpPr>
      <p:grpSpPr>
        <a:xfrm>
          <a:off x="0" y="0"/>
          <a:ext cx="0" cy="0"/>
          <a:chOff x="0" y="0"/>
          <a:chExt cx="0" cy="0"/>
        </a:xfrm>
      </p:grpSpPr>
      <p:sp>
        <p:nvSpPr>
          <p:cNvPr id="5" name="Rektangel 4"/>
          <p:cNvSpPr/>
          <p:nvPr/>
        </p:nvSpPr>
        <p:spPr>
          <a:xfrm>
            <a:off x="341007" y="1728711"/>
            <a:ext cx="2657507" cy="1716950"/>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 name="Rektangel 2"/>
          <p:cNvSpPr/>
          <p:nvPr/>
        </p:nvSpPr>
        <p:spPr>
          <a:xfrm>
            <a:off x="341007" y="2224556"/>
            <a:ext cx="2657507" cy="707886"/>
          </a:xfrm>
          <a:prstGeom prst="rect">
            <a:avLst/>
          </a:prstGeom>
        </p:spPr>
        <p:txBody>
          <a:bodyPr wrap="square">
            <a:spAutoFit/>
          </a:bodyPr>
          <a:lstStyle/>
          <a:p>
            <a:pPr algn="ctr"/>
            <a:r>
              <a:rPr lang="sv-SE" sz="4000" dirty="0" smtClean="0">
                <a:hlinkClick r:id="rId3"/>
              </a:rPr>
              <a:t>Film 1</a:t>
            </a:r>
            <a:endParaRPr lang="sv-SE" sz="4000" dirty="0"/>
          </a:p>
        </p:txBody>
      </p:sp>
      <p:sp>
        <p:nvSpPr>
          <p:cNvPr id="6" name="Rektangel 5"/>
          <p:cNvSpPr/>
          <p:nvPr/>
        </p:nvSpPr>
        <p:spPr>
          <a:xfrm>
            <a:off x="3233691" y="1728711"/>
            <a:ext cx="2657507" cy="1716950"/>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7" name="Rektangel 6"/>
          <p:cNvSpPr/>
          <p:nvPr/>
        </p:nvSpPr>
        <p:spPr>
          <a:xfrm>
            <a:off x="3233691" y="2224556"/>
            <a:ext cx="2657507" cy="707886"/>
          </a:xfrm>
          <a:prstGeom prst="rect">
            <a:avLst/>
          </a:prstGeom>
        </p:spPr>
        <p:txBody>
          <a:bodyPr wrap="square">
            <a:spAutoFit/>
          </a:bodyPr>
          <a:lstStyle/>
          <a:p>
            <a:pPr algn="ctr"/>
            <a:r>
              <a:rPr lang="sv-SE" sz="4000" dirty="0" smtClean="0">
                <a:hlinkClick r:id="rId4"/>
              </a:rPr>
              <a:t>Film 2</a:t>
            </a:r>
            <a:endParaRPr lang="sv-SE" sz="4000" dirty="0"/>
          </a:p>
        </p:txBody>
      </p:sp>
      <p:sp>
        <p:nvSpPr>
          <p:cNvPr id="8" name="Rektangel 7"/>
          <p:cNvSpPr/>
          <p:nvPr/>
        </p:nvSpPr>
        <p:spPr>
          <a:xfrm>
            <a:off x="6102859" y="1728711"/>
            <a:ext cx="2657507" cy="1716950"/>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 name="Rektangel 8"/>
          <p:cNvSpPr/>
          <p:nvPr/>
        </p:nvSpPr>
        <p:spPr>
          <a:xfrm>
            <a:off x="6102858" y="2224556"/>
            <a:ext cx="2657507" cy="707886"/>
          </a:xfrm>
          <a:prstGeom prst="rect">
            <a:avLst/>
          </a:prstGeom>
        </p:spPr>
        <p:txBody>
          <a:bodyPr wrap="square">
            <a:spAutoFit/>
          </a:bodyPr>
          <a:lstStyle/>
          <a:p>
            <a:pPr algn="ctr"/>
            <a:r>
              <a:rPr lang="sv-SE" sz="4000" dirty="0" smtClean="0">
                <a:hlinkClick r:id="rId5"/>
              </a:rPr>
              <a:t>Film 3</a:t>
            </a:r>
            <a:endParaRPr lang="sv-SE" sz="4000" dirty="0"/>
          </a:p>
        </p:txBody>
      </p:sp>
      <p:sp>
        <p:nvSpPr>
          <p:cNvPr id="10" name="Rektangel 9"/>
          <p:cNvSpPr/>
          <p:nvPr/>
        </p:nvSpPr>
        <p:spPr>
          <a:xfrm>
            <a:off x="0" y="0"/>
            <a:ext cx="9144000" cy="23174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1" name="Text Box 1"/>
          <p:cNvSpPr txBox="1">
            <a:spLocks noChangeArrowheads="1"/>
          </p:cNvSpPr>
          <p:nvPr/>
        </p:nvSpPr>
        <p:spPr bwMode="auto">
          <a:xfrm>
            <a:off x="0" y="-32792"/>
            <a:ext cx="9144000" cy="222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9pPr>
          </a:lstStyle>
          <a:p>
            <a:pPr algn="ctr">
              <a:spcBef>
                <a:spcPts val="638"/>
              </a:spcBef>
              <a:spcAft>
                <a:spcPts val="1425"/>
              </a:spcAft>
              <a:buClr>
                <a:srgbClr val="000000"/>
              </a:buClr>
              <a:buSzPct val="100000"/>
            </a:pPr>
            <a:r>
              <a:rPr lang="sv-SE" sz="1000" dirty="0">
                <a:solidFill>
                  <a:schemeClr val="bg1"/>
                </a:solidFill>
                <a:latin typeface="Calibri" charset="0"/>
              </a:rPr>
              <a:t>Propaganda och bilders makt – Konsten att övertyga</a:t>
            </a:r>
          </a:p>
        </p:txBody>
      </p:sp>
    </p:spTree>
    <p:extLst>
      <p:ext uri="{BB962C8B-B14F-4D97-AF65-F5344CB8AC3E}">
        <p14:creationId xmlns:p14="http://schemas.microsoft.com/office/powerpoint/2010/main" val="589332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B1739"/>
        </a:solidFill>
        <a:effectLst/>
      </p:bgPr>
    </p:bg>
    <p:spTree>
      <p:nvGrpSpPr>
        <p:cNvPr id="1" name=""/>
        <p:cNvGrpSpPr/>
        <p:nvPr/>
      </p:nvGrpSpPr>
      <p:grpSpPr>
        <a:xfrm>
          <a:off x="0" y="0"/>
          <a:ext cx="0" cy="0"/>
          <a:chOff x="0" y="0"/>
          <a:chExt cx="0" cy="0"/>
        </a:xfrm>
      </p:grpSpPr>
      <p:pic>
        <p:nvPicPr>
          <p:cNvPr id="3" name="Bildobjekt 2" descr="shutterstock_388075951.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160558" y="1268465"/>
            <a:ext cx="2675304" cy="4012956"/>
          </a:xfrm>
          <a:prstGeom prst="rect">
            <a:avLst/>
          </a:prstGeom>
        </p:spPr>
      </p:pic>
      <p:pic>
        <p:nvPicPr>
          <p:cNvPr id="2" name="Bildobjekt 1" descr="shutterstock_426100441.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57964" y="1582071"/>
            <a:ext cx="2646630" cy="3699350"/>
          </a:xfrm>
          <a:prstGeom prst="rect">
            <a:avLst/>
          </a:prstGeom>
        </p:spPr>
      </p:pic>
      <p:pic>
        <p:nvPicPr>
          <p:cNvPr id="11" name="Bildobjekt 10" descr="shutterstock_405436153.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83748" y="1304703"/>
            <a:ext cx="2758688" cy="4154806"/>
          </a:xfrm>
          <a:prstGeom prst="rect">
            <a:avLst/>
          </a:prstGeom>
        </p:spPr>
      </p:pic>
      <p:sp>
        <p:nvSpPr>
          <p:cNvPr id="13" name="textruta 12"/>
          <p:cNvSpPr txBox="1"/>
          <p:nvPr/>
        </p:nvSpPr>
        <p:spPr>
          <a:xfrm rot="251061">
            <a:off x="6208541" y="1485458"/>
            <a:ext cx="2505889" cy="1428083"/>
          </a:xfrm>
          <a:prstGeom prst="rect">
            <a:avLst/>
          </a:prstGeom>
          <a:noFill/>
        </p:spPr>
        <p:txBody>
          <a:bodyPr wrap="square" rtlCol="0">
            <a:spAutoFit/>
          </a:bodyPr>
          <a:lstStyle/>
          <a:p>
            <a:pPr algn="ctr">
              <a:lnSpc>
                <a:spcPct val="90000"/>
              </a:lnSpc>
            </a:pPr>
            <a:r>
              <a:rPr lang="sv-SE" sz="2400" b="1" u="sng" dirty="0" smtClean="0">
                <a:latin typeface="+mj-lt"/>
              </a:rPr>
              <a:t>Svart</a:t>
            </a:r>
            <a:r>
              <a:rPr lang="sv-SE" sz="2400" dirty="0" smtClean="0">
                <a:latin typeface="+mj-lt"/>
              </a:rPr>
              <a:t> propaganda är när källan utger sig för att vara någon annan.</a:t>
            </a:r>
            <a:endParaRPr lang="sv-SE" sz="2400" dirty="0">
              <a:latin typeface="+mj-lt"/>
            </a:endParaRPr>
          </a:p>
        </p:txBody>
      </p:sp>
      <p:sp>
        <p:nvSpPr>
          <p:cNvPr id="14" name="textruta 13"/>
          <p:cNvSpPr txBox="1"/>
          <p:nvPr/>
        </p:nvSpPr>
        <p:spPr>
          <a:xfrm>
            <a:off x="3346763" y="1737321"/>
            <a:ext cx="2422711" cy="1200328"/>
          </a:xfrm>
          <a:prstGeom prst="rect">
            <a:avLst/>
          </a:prstGeom>
          <a:noFill/>
        </p:spPr>
        <p:txBody>
          <a:bodyPr wrap="square" rtlCol="0">
            <a:spAutoFit/>
          </a:bodyPr>
          <a:lstStyle/>
          <a:p>
            <a:pPr algn="ctr"/>
            <a:r>
              <a:rPr lang="sv-SE" sz="2400" b="1" u="sng" dirty="0" smtClean="0">
                <a:latin typeface="+mj-lt"/>
              </a:rPr>
              <a:t>Grå</a:t>
            </a:r>
            <a:r>
              <a:rPr lang="sv-SE" sz="2400" dirty="0" smtClean="0">
                <a:latin typeface="+mj-lt"/>
              </a:rPr>
              <a:t> propaganda kallas det när källan är okänd.</a:t>
            </a:r>
          </a:p>
        </p:txBody>
      </p:sp>
      <p:sp>
        <p:nvSpPr>
          <p:cNvPr id="16" name="textruta 15"/>
          <p:cNvSpPr txBox="1"/>
          <p:nvPr/>
        </p:nvSpPr>
        <p:spPr>
          <a:xfrm rot="218157">
            <a:off x="400561" y="1535826"/>
            <a:ext cx="2422711" cy="1428083"/>
          </a:xfrm>
          <a:prstGeom prst="rect">
            <a:avLst/>
          </a:prstGeom>
          <a:noFill/>
        </p:spPr>
        <p:txBody>
          <a:bodyPr wrap="square" rtlCol="0">
            <a:spAutoFit/>
          </a:bodyPr>
          <a:lstStyle/>
          <a:p>
            <a:pPr algn="ctr">
              <a:lnSpc>
                <a:spcPct val="90000"/>
              </a:lnSpc>
            </a:pPr>
            <a:r>
              <a:rPr lang="sv-SE" sz="2400" b="1" u="sng" dirty="0" smtClean="0">
                <a:latin typeface="+mj-lt"/>
              </a:rPr>
              <a:t>Vit</a:t>
            </a:r>
            <a:r>
              <a:rPr lang="sv-SE" sz="2400" dirty="0" smtClean="0">
                <a:latin typeface="+mj-lt"/>
              </a:rPr>
              <a:t> propaganda har en tydlig avsändare och ett tydligt budskap.</a:t>
            </a:r>
            <a:endParaRPr lang="sv-SE" sz="2400" dirty="0">
              <a:latin typeface="+mj-lt"/>
            </a:endParaRPr>
          </a:p>
        </p:txBody>
      </p:sp>
      <p:sp>
        <p:nvSpPr>
          <p:cNvPr id="17" name="Rectangle 1"/>
          <p:cNvSpPr>
            <a:spLocks noChangeArrowheads="1"/>
          </p:cNvSpPr>
          <p:nvPr/>
        </p:nvSpPr>
        <p:spPr bwMode="auto">
          <a:xfrm>
            <a:off x="305340" y="516568"/>
            <a:ext cx="8530522" cy="5525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000" tIns="45000" rIns="90000" bIns="45000">
            <a:spAutoFit/>
          </a:bodyPr>
          <a:lstStyle/>
          <a:p>
            <a:pPr>
              <a:lnSpc>
                <a:spcPct val="80000"/>
              </a:lnSpc>
              <a:buClr>
                <a:srgbClr val="000000"/>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sv-SE" sz="3000" dirty="0" smtClean="0">
                <a:solidFill>
                  <a:srgbClr val="FFFFFF"/>
                </a:solidFill>
                <a:cs typeface="Calibri"/>
              </a:rPr>
              <a:t>Det är viktigt att skilja på olika sorters </a:t>
            </a:r>
            <a:r>
              <a:rPr lang="sv-SE" sz="3600" b="1" dirty="0" smtClean="0">
                <a:solidFill>
                  <a:srgbClr val="FFFFFF"/>
                </a:solidFill>
                <a:cs typeface="Calibri"/>
              </a:rPr>
              <a:t>propaganda</a:t>
            </a:r>
            <a:endParaRPr lang="sv-SE" sz="3600" b="1" dirty="0">
              <a:solidFill>
                <a:srgbClr val="FFFFFF"/>
              </a:solidFill>
              <a:latin typeface="Calibri"/>
              <a:cs typeface="Calibri"/>
            </a:endParaRPr>
          </a:p>
        </p:txBody>
      </p:sp>
      <p:sp>
        <p:nvSpPr>
          <p:cNvPr id="9" name="Rektangel 8"/>
          <p:cNvSpPr/>
          <p:nvPr/>
        </p:nvSpPr>
        <p:spPr>
          <a:xfrm>
            <a:off x="0" y="0"/>
            <a:ext cx="9144000" cy="23174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Text Box 1"/>
          <p:cNvSpPr txBox="1">
            <a:spLocks noChangeArrowheads="1"/>
          </p:cNvSpPr>
          <p:nvPr/>
        </p:nvSpPr>
        <p:spPr bwMode="auto">
          <a:xfrm>
            <a:off x="0" y="-32792"/>
            <a:ext cx="9144000" cy="222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9pPr>
          </a:lstStyle>
          <a:p>
            <a:pPr algn="ctr">
              <a:spcBef>
                <a:spcPts val="638"/>
              </a:spcBef>
              <a:spcAft>
                <a:spcPts val="1425"/>
              </a:spcAft>
              <a:buClr>
                <a:srgbClr val="000000"/>
              </a:buClr>
              <a:buSzPct val="100000"/>
            </a:pPr>
            <a:r>
              <a:rPr lang="sv-SE" sz="1000" dirty="0">
                <a:solidFill>
                  <a:schemeClr val="bg1"/>
                </a:solidFill>
                <a:latin typeface="Calibri" charset="0"/>
              </a:rPr>
              <a:t>Propaganda och bilders makt – Konsten att övertyga</a:t>
            </a:r>
          </a:p>
        </p:txBody>
      </p:sp>
    </p:spTree>
    <p:extLst>
      <p:ext uri="{BB962C8B-B14F-4D97-AF65-F5344CB8AC3E}">
        <p14:creationId xmlns:p14="http://schemas.microsoft.com/office/powerpoint/2010/main" val="2476810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B1739"/>
        </a:solidFill>
        <a:effectLst/>
      </p:bgPr>
    </p:bg>
    <p:spTree>
      <p:nvGrpSpPr>
        <p:cNvPr id="1" name=""/>
        <p:cNvGrpSpPr/>
        <p:nvPr/>
      </p:nvGrpSpPr>
      <p:grpSpPr>
        <a:xfrm>
          <a:off x="0" y="0"/>
          <a:ext cx="0" cy="0"/>
          <a:chOff x="0" y="0"/>
          <a:chExt cx="0" cy="0"/>
        </a:xfrm>
      </p:grpSpPr>
      <p:sp>
        <p:nvSpPr>
          <p:cNvPr id="9" name="Platshållare för innehåll 2"/>
          <p:cNvSpPr>
            <a:spLocks noGrp="1"/>
          </p:cNvSpPr>
          <p:nvPr>
            <p:ph idx="1"/>
          </p:nvPr>
        </p:nvSpPr>
        <p:spPr>
          <a:xfrm>
            <a:off x="278090" y="594352"/>
            <a:ext cx="8369356" cy="4586192"/>
          </a:xfrm>
        </p:spPr>
        <p:txBody>
          <a:bodyPr>
            <a:normAutofit/>
          </a:bodyPr>
          <a:lstStyle/>
          <a:p>
            <a:pPr marL="0" indent="0">
              <a:buNone/>
            </a:pPr>
            <a:r>
              <a:rPr lang="sv-SE" sz="3000" dirty="0" smtClean="0">
                <a:solidFill>
                  <a:schemeClr val="bg1"/>
                </a:solidFill>
                <a:latin typeface="+mj-lt"/>
              </a:rPr>
              <a:t>Det finns propaganda </a:t>
            </a:r>
            <a:r>
              <a:rPr lang="sv-SE" sz="3600" b="1" dirty="0" smtClean="0">
                <a:solidFill>
                  <a:schemeClr val="bg1"/>
                </a:solidFill>
                <a:latin typeface="+mj-lt"/>
              </a:rPr>
              <a:t>inom demokratins </a:t>
            </a:r>
            <a:r>
              <a:rPr lang="sv-SE" sz="3000" dirty="0" smtClean="0">
                <a:solidFill>
                  <a:schemeClr val="bg1"/>
                </a:solidFill>
                <a:latin typeface="+mj-lt"/>
              </a:rPr>
              <a:t/>
            </a:r>
            <a:br>
              <a:rPr lang="sv-SE" sz="3000" dirty="0" smtClean="0">
                <a:solidFill>
                  <a:schemeClr val="bg1"/>
                </a:solidFill>
                <a:latin typeface="+mj-lt"/>
              </a:rPr>
            </a:br>
            <a:r>
              <a:rPr lang="sv-SE" sz="3000" dirty="0" smtClean="0">
                <a:solidFill>
                  <a:schemeClr val="bg1"/>
                </a:solidFill>
                <a:latin typeface="+mj-lt"/>
              </a:rPr>
              <a:t>ramar, budskap som respekterar de </a:t>
            </a:r>
            <a:br>
              <a:rPr lang="sv-SE" sz="3000" dirty="0" smtClean="0">
                <a:solidFill>
                  <a:schemeClr val="bg1"/>
                </a:solidFill>
                <a:latin typeface="+mj-lt"/>
              </a:rPr>
            </a:br>
            <a:r>
              <a:rPr lang="sv-SE" sz="3000" dirty="0" smtClean="0">
                <a:solidFill>
                  <a:schemeClr val="bg1"/>
                </a:solidFill>
                <a:latin typeface="+mj-lt"/>
              </a:rPr>
              <a:t>mänskliga rättigheterna. </a:t>
            </a:r>
          </a:p>
          <a:p>
            <a:pPr marL="0" indent="0">
              <a:buNone/>
            </a:pPr>
            <a:r>
              <a:rPr lang="sv-SE" sz="3000" dirty="0">
                <a:solidFill>
                  <a:schemeClr val="bg1"/>
                </a:solidFill>
                <a:latin typeface="+mj-lt"/>
              </a:rPr>
              <a:t/>
            </a:r>
            <a:br>
              <a:rPr lang="sv-SE" sz="3000" dirty="0">
                <a:solidFill>
                  <a:schemeClr val="bg1"/>
                </a:solidFill>
                <a:latin typeface="+mj-lt"/>
              </a:rPr>
            </a:br>
            <a:r>
              <a:rPr lang="sv-SE" sz="3000" dirty="0" smtClean="0">
                <a:solidFill>
                  <a:schemeClr val="bg1"/>
                </a:solidFill>
                <a:latin typeface="+mj-lt"/>
              </a:rPr>
              <a:t>Det finns även propaganda </a:t>
            </a:r>
            <a:r>
              <a:rPr lang="sv-SE" sz="3000" dirty="0">
                <a:solidFill>
                  <a:schemeClr val="bg1"/>
                </a:solidFill>
                <a:latin typeface="+mj-lt"/>
              </a:rPr>
              <a:t/>
            </a:r>
            <a:br>
              <a:rPr lang="sv-SE" sz="3000" dirty="0">
                <a:solidFill>
                  <a:schemeClr val="bg1"/>
                </a:solidFill>
                <a:latin typeface="+mj-lt"/>
              </a:rPr>
            </a:br>
            <a:r>
              <a:rPr lang="sv-SE" sz="3600" b="1" dirty="0" smtClean="0">
                <a:solidFill>
                  <a:schemeClr val="bg1"/>
                </a:solidFill>
                <a:latin typeface="+mj-lt"/>
              </a:rPr>
              <a:t>utanför demokratins </a:t>
            </a:r>
            <a:r>
              <a:rPr lang="sv-SE" sz="3000" dirty="0" smtClean="0">
                <a:solidFill>
                  <a:schemeClr val="bg1"/>
                </a:solidFill>
                <a:latin typeface="+mj-lt"/>
              </a:rPr>
              <a:t/>
            </a:r>
            <a:br>
              <a:rPr lang="sv-SE" sz="3000" dirty="0" smtClean="0">
                <a:solidFill>
                  <a:schemeClr val="bg1"/>
                </a:solidFill>
                <a:latin typeface="+mj-lt"/>
              </a:rPr>
            </a:br>
            <a:r>
              <a:rPr lang="sv-SE" sz="3000" dirty="0" smtClean="0">
                <a:solidFill>
                  <a:schemeClr val="bg1"/>
                </a:solidFill>
                <a:latin typeface="+mj-lt"/>
              </a:rPr>
              <a:t>ramar, där mänskliga </a:t>
            </a:r>
            <a:br>
              <a:rPr lang="sv-SE" sz="3000" dirty="0" smtClean="0">
                <a:solidFill>
                  <a:schemeClr val="bg1"/>
                </a:solidFill>
                <a:latin typeface="+mj-lt"/>
              </a:rPr>
            </a:br>
            <a:r>
              <a:rPr lang="sv-SE" sz="3000" dirty="0" smtClean="0">
                <a:solidFill>
                  <a:schemeClr val="bg1"/>
                </a:solidFill>
                <a:latin typeface="+mj-lt"/>
              </a:rPr>
              <a:t>rättigheter kränks.</a:t>
            </a:r>
          </a:p>
        </p:txBody>
      </p:sp>
      <p:pic>
        <p:nvPicPr>
          <p:cNvPr id="6" name="Bildobjekt 5" descr="shutterstock_334063520_red_transp.eps"/>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4682334" y="1878209"/>
            <a:ext cx="5127479" cy="3265291"/>
          </a:xfrm>
          <a:prstGeom prst="rect">
            <a:avLst/>
          </a:prstGeom>
        </p:spPr>
      </p:pic>
      <p:sp>
        <p:nvSpPr>
          <p:cNvPr id="8" name="Rektangel 7"/>
          <p:cNvSpPr/>
          <p:nvPr/>
        </p:nvSpPr>
        <p:spPr>
          <a:xfrm>
            <a:off x="0" y="0"/>
            <a:ext cx="9144000" cy="23174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Text Box 1"/>
          <p:cNvSpPr txBox="1">
            <a:spLocks noChangeArrowheads="1"/>
          </p:cNvSpPr>
          <p:nvPr/>
        </p:nvSpPr>
        <p:spPr bwMode="auto">
          <a:xfrm>
            <a:off x="0" y="-32792"/>
            <a:ext cx="9144000" cy="222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9pPr>
          </a:lstStyle>
          <a:p>
            <a:pPr algn="ctr">
              <a:spcBef>
                <a:spcPts val="638"/>
              </a:spcBef>
              <a:spcAft>
                <a:spcPts val="1425"/>
              </a:spcAft>
              <a:buClr>
                <a:srgbClr val="000000"/>
              </a:buClr>
              <a:buSzPct val="100000"/>
            </a:pPr>
            <a:r>
              <a:rPr lang="sv-SE" sz="1000" dirty="0">
                <a:solidFill>
                  <a:schemeClr val="bg1"/>
                </a:solidFill>
                <a:latin typeface="Calibri" charset="0"/>
              </a:rPr>
              <a:t>Propaganda och bilders makt – Konsten att övertyga</a:t>
            </a:r>
          </a:p>
        </p:txBody>
      </p:sp>
    </p:spTree>
    <p:extLst>
      <p:ext uri="{BB962C8B-B14F-4D97-AF65-F5344CB8AC3E}">
        <p14:creationId xmlns:p14="http://schemas.microsoft.com/office/powerpoint/2010/main" val="20450028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B1739"/>
        </a:solidFill>
        <a:effectLst/>
      </p:bgPr>
    </p:bg>
    <p:spTree>
      <p:nvGrpSpPr>
        <p:cNvPr id="1" name=""/>
        <p:cNvGrpSpPr/>
        <p:nvPr/>
      </p:nvGrpSpPr>
      <p:grpSpPr>
        <a:xfrm>
          <a:off x="0" y="0"/>
          <a:ext cx="0" cy="0"/>
          <a:chOff x="0" y="0"/>
          <a:chExt cx="0" cy="0"/>
        </a:xfrm>
      </p:grpSpPr>
      <p:sp>
        <p:nvSpPr>
          <p:cNvPr id="8" name="Rektangel 7"/>
          <p:cNvSpPr/>
          <p:nvPr/>
        </p:nvSpPr>
        <p:spPr>
          <a:xfrm>
            <a:off x="445886" y="1271237"/>
            <a:ext cx="7620558" cy="2977739"/>
          </a:xfrm>
          <a:prstGeom prst="rect">
            <a:avLst/>
          </a:prstGeom>
        </p:spPr>
        <p:txBody>
          <a:bodyPr wrap="square">
            <a:spAutoFit/>
          </a:bodyPr>
          <a:lstStyle/>
          <a:p>
            <a:pPr marL="285750" indent="-285750">
              <a:lnSpc>
                <a:spcPct val="150000"/>
              </a:lnSpc>
              <a:buFont typeface="Wingdings" charset="2"/>
              <a:buChar char="q"/>
            </a:pPr>
            <a:r>
              <a:rPr lang="sv-SE" dirty="0">
                <a:solidFill>
                  <a:srgbClr val="FFFFFF"/>
                </a:solidFill>
                <a:latin typeface="Calibri"/>
                <a:cs typeface="Calibri"/>
              </a:rPr>
              <a:t>Spela på </a:t>
            </a:r>
            <a:r>
              <a:rPr lang="sv-SE" dirty="0" smtClean="0">
                <a:solidFill>
                  <a:srgbClr val="FFFFFF"/>
                </a:solidFill>
                <a:latin typeface="Calibri"/>
                <a:cs typeface="Calibri"/>
              </a:rPr>
              <a:t>känslor</a:t>
            </a:r>
            <a:endParaRPr lang="sv-SE" dirty="0">
              <a:solidFill>
                <a:srgbClr val="FFFFFF"/>
              </a:solidFill>
              <a:latin typeface="Calibri"/>
              <a:cs typeface="Calibri"/>
            </a:endParaRPr>
          </a:p>
          <a:p>
            <a:pPr marL="285750" indent="-285750">
              <a:lnSpc>
                <a:spcPct val="150000"/>
              </a:lnSpc>
              <a:buFont typeface="Wingdings" charset="2"/>
              <a:buChar char="q"/>
            </a:pPr>
            <a:r>
              <a:rPr lang="sv-SE" dirty="0">
                <a:solidFill>
                  <a:srgbClr val="FFFFFF"/>
                </a:solidFill>
                <a:latin typeface="Calibri"/>
                <a:cs typeface="Calibri"/>
              </a:rPr>
              <a:t>Attackera motståndaren – skapa </a:t>
            </a:r>
            <a:r>
              <a:rPr lang="sv-SE" dirty="0" smtClean="0">
                <a:solidFill>
                  <a:srgbClr val="FFFFFF"/>
                </a:solidFill>
                <a:latin typeface="Calibri"/>
                <a:cs typeface="Calibri"/>
              </a:rPr>
              <a:t>”vi” </a:t>
            </a:r>
            <a:r>
              <a:rPr lang="sv-SE" dirty="0">
                <a:solidFill>
                  <a:srgbClr val="FFFFFF"/>
                </a:solidFill>
                <a:latin typeface="Calibri"/>
                <a:cs typeface="Calibri"/>
              </a:rPr>
              <a:t>och </a:t>
            </a:r>
            <a:r>
              <a:rPr lang="sv-SE" dirty="0" smtClean="0">
                <a:solidFill>
                  <a:srgbClr val="FFFFFF"/>
                </a:solidFill>
                <a:latin typeface="Calibri"/>
                <a:cs typeface="Calibri"/>
              </a:rPr>
              <a:t>”dem”</a:t>
            </a:r>
            <a:endParaRPr lang="sv-SE" dirty="0">
              <a:solidFill>
                <a:srgbClr val="FFFFFF"/>
              </a:solidFill>
              <a:latin typeface="Calibri"/>
              <a:cs typeface="Calibri"/>
            </a:endParaRPr>
          </a:p>
          <a:p>
            <a:pPr marL="285750" indent="-285750">
              <a:lnSpc>
                <a:spcPct val="150000"/>
              </a:lnSpc>
              <a:buFont typeface="Wingdings" charset="2"/>
              <a:buChar char="q"/>
            </a:pPr>
            <a:r>
              <a:rPr lang="sv-SE" dirty="0" smtClean="0">
                <a:solidFill>
                  <a:srgbClr val="FFFFFF"/>
                </a:solidFill>
                <a:latin typeface="Calibri"/>
                <a:cs typeface="Calibri"/>
              </a:rPr>
              <a:t>Förenkla</a:t>
            </a:r>
            <a:r>
              <a:rPr lang="sv-SE" dirty="0">
                <a:solidFill>
                  <a:srgbClr val="FFFFFF"/>
                </a:solidFill>
                <a:latin typeface="Calibri"/>
                <a:cs typeface="Calibri"/>
              </a:rPr>
              <a:t>, vinkla, ljuga – om fakta och </a:t>
            </a:r>
            <a:r>
              <a:rPr lang="sv-SE" dirty="0" smtClean="0">
                <a:solidFill>
                  <a:srgbClr val="FFFFFF"/>
                </a:solidFill>
                <a:latin typeface="Calibri"/>
                <a:cs typeface="Calibri"/>
              </a:rPr>
              <a:t>information</a:t>
            </a:r>
            <a:endParaRPr lang="sv-SE" dirty="0">
              <a:solidFill>
                <a:srgbClr val="FFFFFF"/>
              </a:solidFill>
              <a:latin typeface="Calibri"/>
              <a:cs typeface="Calibri"/>
            </a:endParaRPr>
          </a:p>
          <a:p>
            <a:pPr marL="285750" indent="-285750">
              <a:lnSpc>
                <a:spcPct val="150000"/>
              </a:lnSpc>
              <a:buFont typeface="Wingdings" charset="2"/>
              <a:buChar char="q"/>
            </a:pPr>
            <a:r>
              <a:rPr lang="sv-SE" dirty="0">
                <a:solidFill>
                  <a:srgbClr val="FFFFFF"/>
                </a:solidFill>
                <a:latin typeface="Calibri"/>
                <a:cs typeface="Calibri"/>
              </a:rPr>
              <a:t>Tilltala en viss målgrupp. Svara till en viss mottagares behov och värderingar </a:t>
            </a:r>
          </a:p>
          <a:p>
            <a:pPr marL="285750" indent="-285750">
              <a:lnSpc>
                <a:spcPct val="150000"/>
              </a:lnSpc>
              <a:buFont typeface="Wingdings" charset="2"/>
              <a:buChar char="q"/>
            </a:pPr>
            <a:r>
              <a:rPr lang="sv-SE" dirty="0">
                <a:solidFill>
                  <a:srgbClr val="FFFFFF"/>
                </a:solidFill>
                <a:latin typeface="Calibri"/>
                <a:cs typeface="Calibri"/>
              </a:rPr>
              <a:t>Repetera en idé, föreställning eller budskap</a:t>
            </a:r>
          </a:p>
          <a:p>
            <a:pPr marL="742950" indent="-742950">
              <a:lnSpc>
                <a:spcPct val="150000"/>
              </a:lnSpc>
              <a:buFont typeface="+mj-lt"/>
              <a:buAutoNum type="arabicPeriod"/>
            </a:pPr>
            <a:endParaRPr lang="sv-SE" dirty="0">
              <a:solidFill>
                <a:srgbClr val="FFFFFF"/>
              </a:solidFill>
              <a:latin typeface="Calibri"/>
              <a:cs typeface="Calibri"/>
            </a:endParaRPr>
          </a:p>
          <a:p>
            <a:pPr>
              <a:lnSpc>
                <a:spcPct val="150000"/>
              </a:lnSpc>
            </a:pPr>
            <a:r>
              <a:rPr lang="sv-SE" dirty="0">
                <a:solidFill>
                  <a:srgbClr val="FFFFFF"/>
                </a:solidFill>
                <a:latin typeface="Calibri"/>
                <a:cs typeface="Calibri"/>
              </a:rPr>
              <a:t>  Obs! Oftast används och kombineras flera av dessa tekniker.</a:t>
            </a:r>
          </a:p>
        </p:txBody>
      </p:sp>
      <p:sp>
        <p:nvSpPr>
          <p:cNvPr id="3" name="Rektangel 2"/>
          <p:cNvSpPr/>
          <p:nvPr/>
        </p:nvSpPr>
        <p:spPr>
          <a:xfrm>
            <a:off x="445885" y="624906"/>
            <a:ext cx="8267445" cy="646331"/>
          </a:xfrm>
          <a:prstGeom prst="rect">
            <a:avLst/>
          </a:prstGeom>
        </p:spPr>
        <p:txBody>
          <a:bodyPr wrap="square">
            <a:spAutoFit/>
          </a:bodyPr>
          <a:lstStyle/>
          <a:p>
            <a:r>
              <a:rPr lang="sv-SE" sz="3000" dirty="0">
                <a:solidFill>
                  <a:srgbClr val="FFFFFF"/>
                </a:solidFill>
                <a:latin typeface="Calibri"/>
                <a:cs typeface="Calibri"/>
              </a:rPr>
              <a:t>Fem tekniker som ofta används i </a:t>
            </a:r>
            <a:r>
              <a:rPr lang="sv-SE" sz="3600" b="1" dirty="0">
                <a:solidFill>
                  <a:srgbClr val="FFFFFF"/>
                </a:solidFill>
                <a:latin typeface="Calibri"/>
                <a:cs typeface="Calibri"/>
              </a:rPr>
              <a:t>propaganda:</a:t>
            </a:r>
          </a:p>
        </p:txBody>
      </p:sp>
      <p:sp>
        <p:nvSpPr>
          <p:cNvPr id="7" name="Rektangel 6"/>
          <p:cNvSpPr/>
          <p:nvPr/>
        </p:nvSpPr>
        <p:spPr>
          <a:xfrm>
            <a:off x="0" y="0"/>
            <a:ext cx="9144000" cy="23174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 name="Text Box 1"/>
          <p:cNvSpPr txBox="1">
            <a:spLocks noChangeArrowheads="1"/>
          </p:cNvSpPr>
          <p:nvPr/>
        </p:nvSpPr>
        <p:spPr bwMode="auto">
          <a:xfrm>
            <a:off x="0" y="-32792"/>
            <a:ext cx="9144000" cy="222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9pPr>
          </a:lstStyle>
          <a:p>
            <a:pPr algn="ctr">
              <a:spcBef>
                <a:spcPts val="638"/>
              </a:spcBef>
              <a:spcAft>
                <a:spcPts val="1425"/>
              </a:spcAft>
              <a:buClr>
                <a:srgbClr val="000000"/>
              </a:buClr>
              <a:buSzPct val="100000"/>
            </a:pPr>
            <a:r>
              <a:rPr lang="sv-SE" sz="1000" dirty="0">
                <a:solidFill>
                  <a:schemeClr val="bg1"/>
                </a:solidFill>
                <a:latin typeface="Calibri" charset="0"/>
              </a:rPr>
              <a:t>Propaganda och bilders makt – Konsten att övertyga</a:t>
            </a:r>
          </a:p>
        </p:txBody>
      </p:sp>
    </p:spTree>
    <p:extLst>
      <p:ext uri="{BB962C8B-B14F-4D97-AF65-F5344CB8AC3E}">
        <p14:creationId xmlns:p14="http://schemas.microsoft.com/office/powerpoint/2010/main" val="2299859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B1739"/>
        </a:solidFill>
        <a:effectLst/>
      </p:bgPr>
    </p:bg>
    <p:spTree>
      <p:nvGrpSpPr>
        <p:cNvPr id="1" name=""/>
        <p:cNvGrpSpPr/>
        <p:nvPr/>
      </p:nvGrpSpPr>
      <p:grpSpPr>
        <a:xfrm>
          <a:off x="0" y="0"/>
          <a:ext cx="0" cy="0"/>
          <a:chOff x="0" y="0"/>
          <a:chExt cx="0" cy="0"/>
        </a:xfrm>
      </p:grpSpPr>
      <p:sp>
        <p:nvSpPr>
          <p:cNvPr id="8" name="Rektangel 7"/>
          <p:cNvSpPr/>
          <p:nvPr/>
        </p:nvSpPr>
        <p:spPr>
          <a:xfrm>
            <a:off x="13512" y="2328793"/>
            <a:ext cx="7620558" cy="2308324"/>
          </a:xfrm>
          <a:prstGeom prst="rect">
            <a:avLst/>
          </a:prstGeom>
        </p:spPr>
        <p:txBody>
          <a:bodyPr wrap="square">
            <a:spAutoFit/>
          </a:bodyPr>
          <a:lstStyle/>
          <a:p>
            <a:pPr marL="800100" lvl="1" indent="-342900">
              <a:buFont typeface="Wingdings" charset="2"/>
              <a:buChar char="q"/>
            </a:pPr>
            <a:r>
              <a:rPr lang="sv-SE" dirty="0" smtClean="0">
                <a:solidFill>
                  <a:srgbClr val="FFFFFF"/>
                </a:solidFill>
              </a:rPr>
              <a:t>På nätet sprids mängder med bilder och filmer. Många med otydliga avsändare och en del med tveksamma budskap. </a:t>
            </a:r>
            <a:br>
              <a:rPr lang="sv-SE" dirty="0" smtClean="0">
                <a:solidFill>
                  <a:srgbClr val="FFFFFF"/>
                </a:solidFill>
              </a:rPr>
            </a:br>
            <a:endParaRPr lang="sv-SE" dirty="0" smtClean="0">
              <a:solidFill>
                <a:srgbClr val="FFFFFF"/>
              </a:solidFill>
            </a:endParaRPr>
          </a:p>
          <a:p>
            <a:pPr marL="800100" lvl="1" indent="-342900">
              <a:buFont typeface="Wingdings" charset="2"/>
              <a:buChar char="q"/>
            </a:pPr>
            <a:r>
              <a:rPr lang="sv-SE" dirty="0" smtClean="0">
                <a:solidFill>
                  <a:srgbClr val="FFFFFF"/>
                </a:solidFill>
              </a:rPr>
              <a:t>Om vi lär oss några av de knep som kan användas för att paketera budskap effektivt, är det lättare att ifrågasätta vad vi ser. </a:t>
            </a:r>
            <a:br>
              <a:rPr lang="sv-SE" dirty="0" smtClean="0">
                <a:solidFill>
                  <a:srgbClr val="FFFFFF"/>
                </a:solidFill>
              </a:rPr>
            </a:br>
            <a:endParaRPr lang="sv-SE" dirty="0" smtClean="0">
              <a:solidFill>
                <a:srgbClr val="FFFFFF"/>
              </a:solidFill>
            </a:endParaRPr>
          </a:p>
          <a:p>
            <a:pPr marL="800100" lvl="1" indent="-342900">
              <a:buFont typeface="Wingdings" charset="2"/>
              <a:buChar char="q"/>
            </a:pPr>
            <a:r>
              <a:rPr lang="sv-SE" dirty="0" smtClean="0">
                <a:solidFill>
                  <a:srgbClr val="FFFFFF"/>
                </a:solidFill>
              </a:rPr>
              <a:t>Lär vi oss dessa knep blir det lättare för oss att bilda en egen uppfattning om en viss bild eller films budskap.</a:t>
            </a:r>
          </a:p>
        </p:txBody>
      </p:sp>
      <p:sp>
        <p:nvSpPr>
          <p:cNvPr id="3" name="Rektangel 2"/>
          <p:cNvSpPr/>
          <p:nvPr/>
        </p:nvSpPr>
        <p:spPr>
          <a:xfrm>
            <a:off x="445885" y="601386"/>
            <a:ext cx="7782703" cy="646331"/>
          </a:xfrm>
          <a:prstGeom prst="rect">
            <a:avLst/>
          </a:prstGeom>
        </p:spPr>
        <p:txBody>
          <a:bodyPr wrap="square">
            <a:spAutoFit/>
          </a:bodyPr>
          <a:lstStyle/>
          <a:p>
            <a:r>
              <a:rPr lang="sv-SE" sz="3600" dirty="0" smtClean="0">
                <a:solidFill>
                  <a:srgbClr val="FFFFFF"/>
                </a:solidFill>
              </a:rPr>
              <a:t>Varför ska vi träna på bildtolkning?</a:t>
            </a:r>
            <a:endParaRPr lang="sv-SE" sz="3600" dirty="0">
              <a:solidFill>
                <a:srgbClr val="FFFFFF"/>
              </a:solidFill>
            </a:endParaRPr>
          </a:p>
        </p:txBody>
      </p:sp>
      <p:sp>
        <p:nvSpPr>
          <p:cNvPr id="4" name="Rektangel 3"/>
          <p:cNvSpPr/>
          <p:nvPr/>
        </p:nvSpPr>
        <p:spPr>
          <a:xfrm>
            <a:off x="445884" y="1188174"/>
            <a:ext cx="8458283" cy="898707"/>
          </a:xfrm>
          <a:prstGeom prst="rect">
            <a:avLst/>
          </a:prstGeom>
        </p:spPr>
        <p:txBody>
          <a:bodyPr wrap="square">
            <a:spAutoFit/>
          </a:bodyPr>
          <a:lstStyle/>
          <a:p>
            <a:pPr>
              <a:lnSpc>
                <a:spcPct val="110000"/>
              </a:lnSpc>
            </a:pPr>
            <a:r>
              <a:rPr lang="sv-SE" sz="2400" dirty="0">
                <a:solidFill>
                  <a:srgbClr val="FFFFFF"/>
                </a:solidFill>
              </a:rPr>
              <a:t>Vi avkodar och tolkar bilder dagligen. Tränar vi på att läsa bilder stärks vår förmåga att granska och problematisera det vi ser.</a:t>
            </a:r>
          </a:p>
        </p:txBody>
      </p:sp>
      <p:pic>
        <p:nvPicPr>
          <p:cNvPr id="5" name="Bildobjekt 4" descr="phoneinhand.eps"/>
          <p:cNvPicPr>
            <a:picLocks noChangeAspect="1"/>
          </p:cNvPicPr>
          <p:nvPr/>
        </p:nvPicPr>
        <p:blipFill>
          <a:blip r:embed="rId2">
            <a:extLst>
              <a:ext uri="{28A0092B-C50C-407E-A947-70E740481C1C}">
                <a14:useLocalDpi xmlns:a14="http://schemas.microsoft.com/office/drawing/2010/main"/>
              </a:ext>
            </a:extLst>
          </a:blip>
          <a:stretch>
            <a:fillRect/>
          </a:stretch>
        </p:blipFill>
        <p:spPr>
          <a:xfrm rot="845968">
            <a:off x="7243091" y="2299702"/>
            <a:ext cx="1509210" cy="2480415"/>
          </a:xfrm>
          <a:prstGeom prst="rect">
            <a:avLst/>
          </a:prstGeom>
        </p:spPr>
      </p:pic>
      <p:pic>
        <p:nvPicPr>
          <p:cNvPr id="10" name="Bildobjekt 9" descr="Emoji Objects-1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790923">
            <a:off x="7792901" y="2858727"/>
            <a:ext cx="585119" cy="585119"/>
          </a:xfrm>
          <a:prstGeom prst="rect">
            <a:avLst/>
          </a:prstGeom>
        </p:spPr>
      </p:pic>
      <p:sp>
        <p:nvSpPr>
          <p:cNvPr id="7" name="Rektangel 6"/>
          <p:cNvSpPr/>
          <p:nvPr/>
        </p:nvSpPr>
        <p:spPr>
          <a:xfrm>
            <a:off x="0" y="0"/>
            <a:ext cx="9144000" cy="23174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 name="Text Box 1"/>
          <p:cNvSpPr txBox="1">
            <a:spLocks noChangeArrowheads="1"/>
          </p:cNvSpPr>
          <p:nvPr/>
        </p:nvSpPr>
        <p:spPr bwMode="auto">
          <a:xfrm>
            <a:off x="0" y="-32792"/>
            <a:ext cx="9144000" cy="222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9pPr>
          </a:lstStyle>
          <a:p>
            <a:pPr algn="ctr">
              <a:spcBef>
                <a:spcPts val="638"/>
              </a:spcBef>
              <a:spcAft>
                <a:spcPts val="1425"/>
              </a:spcAft>
              <a:buClr>
                <a:srgbClr val="000000"/>
              </a:buClr>
              <a:buSzPct val="100000"/>
            </a:pPr>
            <a:r>
              <a:rPr lang="sv-SE" sz="1000" dirty="0">
                <a:solidFill>
                  <a:schemeClr val="bg1"/>
                </a:solidFill>
                <a:latin typeface="Calibri" charset="0"/>
              </a:rPr>
              <a:t>Propaganda och bilders makt – Konsten att övertyga</a:t>
            </a:r>
          </a:p>
        </p:txBody>
      </p:sp>
    </p:spTree>
    <p:extLst>
      <p:ext uri="{BB962C8B-B14F-4D97-AF65-F5344CB8AC3E}">
        <p14:creationId xmlns:p14="http://schemas.microsoft.com/office/powerpoint/2010/main" val="250622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B1739"/>
        </a:solidFill>
        <a:effectLst/>
      </p:bgPr>
    </p:bg>
    <p:spTree>
      <p:nvGrpSpPr>
        <p:cNvPr id="1" name=""/>
        <p:cNvGrpSpPr/>
        <p:nvPr/>
      </p:nvGrpSpPr>
      <p:grpSpPr>
        <a:xfrm>
          <a:off x="0" y="0"/>
          <a:ext cx="0" cy="0"/>
          <a:chOff x="0" y="0"/>
          <a:chExt cx="0" cy="0"/>
        </a:xfrm>
      </p:grpSpPr>
      <p:pic>
        <p:nvPicPr>
          <p:cNvPr id="6" name="Bildobjekt 5" descr="propaganda_fist_stmr_backgr.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922478"/>
            <a:ext cx="9144000" cy="9144000"/>
          </a:xfrm>
          <a:prstGeom prst="rect">
            <a:avLst/>
          </a:prstGeom>
        </p:spPr>
      </p:pic>
      <p:sp>
        <p:nvSpPr>
          <p:cNvPr id="3" name="Rektangel 2"/>
          <p:cNvSpPr/>
          <p:nvPr/>
        </p:nvSpPr>
        <p:spPr>
          <a:xfrm>
            <a:off x="0" y="2002025"/>
            <a:ext cx="9144000" cy="1079783"/>
          </a:xfrm>
          <a:prstGeom prst="rect">
            <a:avLst/>
          </a:prstGeom>
        </p:spPr>
        <p:txBody>
          <a:bodyPr wrap="square">
            <a:spAutoFit/>
          </a:bodyPr>
          <a:lstStyle/>
          <a:p>
            <a:pPr algn="ctr">
              <a:lnSpc>
                <a:spcPct val="90000"/>
              </a:lnSpc>
            </a:pPr>
            <a:r>
              <a:rPr lang="sv-SE" sz="7000" b="1" dirty="0" smtClean="0">
                <a:solidFill>
                  <a:srgbClr val="FFFFFF"/>
                </a:solidFill>
              </a:rPr>
              <a:t>Spela på känslor</a:t>
            </a:r>
            <a:endParaRPr lang="sv-SE" sz="7000" b="1" dirty="0">
              <a:solidFill>
                <a:srgbClr val="FFFFFF"/>
              </a:solidFill>
            </a:endParaRPr>
          </a:p>
        </p:txBody>
      </p:sp>
      <p:sp>
        <p:nvSpPr>
          <p:cNvPr id="4" name="Rektangel 3"/>
          <p:cNvSpPr/>
          <p:nvPr/>
        </p:nvSpPr>
        <p:spPr>
          <a:xfrm>
            <a:off x="0" y="0"/>
            <a:ext cx="9144000" cy="23174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5" name="Text Box 1"/>
          <p:cNvSpPr txBox="1">
            <a:spLocks noChangeArrowheads="1"/>
          </p:cNvSpPr>
          <p:nvPr/>
        </p:nvSpPr>
        <p:spPr bwMode="auto">
          <a:xfrm>
            <a:off x="0" y="-32792"/>
            <a:ext cx="9144000" cy="222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9pPr>
          </a:lstStyle>
          <a:p>
            <a:pPr algn="ctr">
              <a:spcBef>
                <a:spcPts val="638"/>
              </a:spcBef>
              <a:spcAft>
                <a:spcPts val="1425"/>
              </a:spcAft>
              <a:buClr>
                <a:srgbClr val="000000"/>
              </a:buClr>
              <a:buSzPct val="100000"/>
            </a:pPr>
            <a:r>
              <a:rPr lang="sv-SE" sz="1000" dirty="0">
                <a:solidFill>
                  <a:schemeClr val="bg1"/>
                </a:solidFill>
                <a:latin typeface="Calibri" charset="0"/>
              </a:rPr>
              <a:t>Propaganda och bilders makt – Konsten att övertyga</a:t>
            </a:r>
          </a:p>
        </p:txBody>
      </p:sp>
    </p:spTree>
    <p:extLst>
      <p:ext uri="{BB962C8B-B14F-4D97-AF65-F5344CB8AC3E}">
        <p14:creationId xmlns:p14="http://schemas.microsoft.com/office/powerpoint/2010/main" val="226059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B1739"/>
        </a:solidFill>
        <a:effectLst/>
      </p:bgPr>
    </p:bg>
    <p:spTree>
      <p:nvGrpSpPr>
        <p:cNvPr id="1" name=""/>
        <p:cNvGrpSpPr/>
        <p:nvPr/>
      </p:nvGrpSpPr>
      <p:grpSpPr>
        <a:xfrm>
          <a:off x="0" y="0"/>
          <a:ext cx="0" cy="0"/>
          <a:chOff x="0" y="0"/>
          <a:chExt cx="0" cy="0"/>
        </a:xfrm>
      </p:grpSpPr>
      <p:pic>
        <p:nvPicPr>
          <p:cNvPr id="4" name="Bildobjekt 3" descr="Obama.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97048" y="593338"/>
            <a:ext cx="5540600" cy="4028016"/>
          </a:xfrm>
          <a:prstGeom prst="rect">
            <a:avLst/>
          </a:prstGeom>
          <a:ln>
            <a:noFill/>
          </a:ln>
          <a:effectLst>
            <a:outerShdw blurRad="292100" dist="139700" dir="2700000" algn="tl" rotWithShape="0">
              <a:srgbClr val="333333">
                <a:alpha val="65000"/>
              </a:srgbClr>
            </a:outerShdw>
          </a:effectLst>
        </p:spPr>
      </p:pic>
      <p:sp>
        <p:nvSpPr>
          <p:cNvPr id="3" name="Rektangel 2"/>
          <p:cNvSpPr/>
          <p:nvPr/>
        </p:nvSpPr>
        <p:spPr>
          <a:xfrm>
            <a:off x="0" y="0"/>
            <a:ext cx="9144000" cy="23174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5" name="Text Box 1"/>
          <p:cNvSpPr txBox="1">
            <a:spLocks noChangeArrowheads="1"/>
          </p:cNvSpPr>
          <p:nvPr/>
        </p:nvSpPr>
        <p:spPr bwMode="auto">
          <a:xfrm>
            <a:off x="0" y="-32792"/>
            <a:ext cx="9144000" cy="222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S PGothic" charset="0"/>
                <a:cs typeface="MS PGothic" charset="0"/>
              </a:defRPr>
            </a:lvl9pPr>
          </a:lstStyle>
          <a:p>
            <a:pPr algn="ctr">
              <a:spcBef>
                <a:spcPts val="638"/>
              </a:spcBef>
              <a:spcAft>
                <a:spcPts val="1425"/>
              </a:spcAft>
              <a:buClr>
                <a:srgbClr val="000000"/>
              </a:buClr>
              <a:buSzPct val="100000"/>
            </a:pPr>
            <a:r>
              <a:rPr lang="sv-SE" sz="1000" dirty="0">
                <a:solidFill>
                  <a:schemeClr val="bg1"/>
                </a:solidFill>
                <a:latin typeface="Calibri" charset="0"/>
              </a:rPr>
              <a:t>Propaganda och bilders makt – Konsten att övertyga</a:t>
            </a:r>
          </a:p>
        </p:txBody>
      </p:sp>
    </p:spTree>
    <p:extLst>
      <p:ext uri="{BB962C8B-B14F-4D97-AF65-F5344CB8AC3E}">
        <p14:creationId xmlns:p14="http://schemas.microsoft.com/office/powerpoint/2010/main" val="32079613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schemas.microsoft.com/sharepoint/v3/fields"/>
    <ds:schemaRef ds:uri="http://www.w3.org/XML/1998/namespace"/>
    <ds:schemaRef ds:uri="http://purl.org/dc/dcmitype/"/>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688</TotalTime>
  <Words>1251</Words>
  <Application>Microsoft Office PowerPoint</Application>
  <PresentationFormat>Bildspel på skärmen (16:9)</PresentationFormat>
  <Paragraphs>142</Paragraphs>
  <Slides>39</Slides>
  <Notes>2</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39</vt:i4>
      </vt:variant>
    </vt:vector>
  </HeadingPairs>
  <TitlesOfParts>
    <vt:vector size="47" baseType="lpstr">
      <vt:lpstr>MS PGothic</vt:lpstr>
      <vt:lpstr>Arial</vt:lpstr>
      <vt:lpstr>Calibr</vt:lpstr>
      <vt:lpstr>Calibri</vt:lpstr>
      <vt:lpstr>Times New Roman</vt:lpstr>
      <vt:lpstr>TitilliumText22L Regular</vt:lpstr>
      <vt:lpstr>Wingdings</vt:lpstr>
      <vt:lpstr>Office Theme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Konsten att övertyga - elever</dc:title>
  <dc:creator>Diana;Statens medieråd;Elisabeth Jonsved;Elin Jönsson</dc:creator>
  <cp:keywords>Propaganda</cp:keywords>
  <cp:lastModifiedBy>Kalevi Pitkänen</cp:lastModifiedBy>
  <cp:revision>151</cp:revision>
  <dcterms:created xsi:type="dcterms:W3CDTF">2010-04-12T23:12:02Z</dcterms:created>
  <dcterms:modified xsi:type="dcterms:W3CDTF">2016-12-20T10:07:08Z</dcterms:modified>
  <cp:category>Nohate</cp:category>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