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85" r:id="rId7"/>
    <p:sldId id="258" r:id="rId8"/>
    <p:sldId id="283" r:id="rId9"/>
    <p:sldId id="284" r:id="rId10"/>
    <p:sldId id="282" r:id="rId11"/>
    <p:sldId id="259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C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9" d="100"/>
          <a:sy n="29" d="100"/>
        </p:scale>
        <p:origin x="1166" y="2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exels-photo-240070_v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4" y="-2436205"/>
            <a:ext cx="9149223" cy="8618955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78171" y="737729"/>
            <a:ext cx="2643016" cy="717356"/>
          </a:xfrm>
          <a:prstGeom prst="rect">
            <a:avLst/>
          </a:prstGeom>
          <a:solidFill>
            <a:srgbClr val="139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" y="4438382"/>
            <a:ext cx="9144000" cy="70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 descr="Statens-medierad-logo-329kb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4" y="4657983"/>
            <a:ext cx="1690106" cy="274289"/>
          </a:xfrm>
          <a:prstGeom prst="rect">
            <a:avLst/>
          </a:prstGeom>
        </p:spPr>
      </p:pic>
      <p:pic>
        <p:nvPicPr>
          <p:cNvPr id="15" name="Bildobjekt 14" descr="logotyp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970" y="4575136"/>
            <a:ext cx="1051045" cy="408984"/>
          </a:xfrm>
          <a:prstGeom prst="rect">
            <a:avLst/>
          </a:prstGeom>
        </p:spPr>
      </p:pic>
      <p:sp>
        <p:nvSpPr>
          <p:cNvPr id="16" name="Rektangel 15"/>
          <p:cNvSpPr/>
          <p:nvPr/>
        </p:nvSpPr>
        <p:spPr>
          <a:xfrm>
            <a:off x="572242" y="737729"/>
            <a:ext cx="319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cs typeface="Calibri"/>
              </a:rPr>
              <a:t>BILD ÄR E</a:t>
            </a:r>
            <a:r>
              <a:rPr lang="sv-SE" sz="3600" spc="300" dirty="0">
                <a:solidFill>
                  <a:schemeClr val="bg1"/>
                </a:solidFill>
                <a:cs typeface="Calibri"/>
              </a:rPr>
              <a:t>TT</a:t>
            </a:r>
            <a:endParaRPr lang="sv-SE" sz="3600" spc="300" dirty="0">
              <a:solidFill>
                <a:schemeClr val="bg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478171" y="1619724"/>
            <a:ext cx="1625786" cy="717356"/>
          </a:xfrm>
          <a:prstGeom prst="rect">
            <a:avLst/>
          </a:prstGeom>
          <a:solidFill>
            <a:srgbClr val="139D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572242" y="1619724"/>
            <a:ext cx="2075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chemeClr val="bg1"/>
                </a:solidFill>
                <a:cs typeface="Calibri"/>
              </a:rPr>
              <a:t>SPRÅK</a:t>
            </a:r>
            <a:endParaRPr lang="sv-SE" sz="3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48935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Ett bildbudskap</a:t>
            </a:r>
          </a:p>
        </p:txBody>
      </p:sp>
      <p:pic>
        <p:nvPicPr>
          <p:cNvPr id="3" name="Bildobjekt 2" descr="bildbuska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337" y="1064244"/>
            <a:ext cx="5487968" cy="354348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21029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1263" y="1002164"/>
            <a:ext cx="2701320" cy="378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48935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Ett bildbudskap</a:t>
            </a:r>
          </a:p>
        </p:txBody>
      </p:sp>
    </p:spTree>
    <p:extLst>
      <p:ext uri="{BB962C8B-B14F-4D97-AF65-F5344CB8AC3E}">
        <p14:creationId xmlns:p14="http://schemas.microsoft.com/office/powerpoint/2010/main" val="71282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99778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Ett textbudskap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007712"/>
            <a:ext cx="9143999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4000" dirty="0">
                <a:solidFill>
                  <a:srgbClr val="FFFFFF"/>
                </a:solidFill>
                <a:latin typeface="Calibri"/>
                <a:cs typeface="Calibri"/>
              </a:rPr>
              <a:t>– Använd bilbälte, annars </a:t>
            </a:r>
          </a:p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4000" dirty="0">
                <a:solidFill>
                  <a:srgbClr val="FFFFFF"/>
                </a:solidFill>
                <a:latin typeface="Calibri"/>
                <a:cs typeface="Calibri"/>
              </a:rPr>
              <a:t>kan du skada dig svårt.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145010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404078" y="1662713"/>
            <a:ext cx="6330307" cy="175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3200" dirty="0">
                <a:solidFill>
                  <a:srgbClr val="FFFFFF"/>
                </a:solidFill>
                <a:latin typeface="Calibri" charset="0"/>
              </a:rPr>
              <a:t>En del bilder är inte lika självklara i sin tolkning. Hur bilden tolkas beror på vem som ser på bilden.</a:t>
            </a:r>
          </a:p>
        </p:txBody>
      </p:sp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55444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 descr="flicka på strand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627" y="844188"/>
            <a:ext cx="5431010" cy="362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403602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flicka och peng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84" y="801897"/>
            <a:ext cx="5427325" cy="372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376651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 descr="man mot väg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83" y="853350"/>
            <a:ext cx="5427325" cy="363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18434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knuten nä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783" y="838460"/>
            <a:ext cx="5427325" cy="362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413405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89028"/>
            <a:ext cx="9143999" cy="7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sv-SE" sz="4000" dirty="0">
                <a:solidFill>
                  <a:srgbClr val="FFFFFF"/>
                </a:solidFill>
                <a:latin typeface="Verdana" charset="0"/>
              </a:rPr>
              <a:t>En bild ljuger aldrig</a:t>
            </a:r>
            <a:r>
              <a:rPr lang="is-IS" sz="4000" dirty="0">
                <a:solidFill>
                  <a:srgbClr val="FFFFFF"/>
                </a:solidFill>
                <a:latin typeface="Verdana" charset="0"/>
              </a:rPr>
              <a:t>…eller?</a:t>
            </a:r>
            <a:endParaRPr lang="sv-SE" sz="40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512161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431" y="648898"/>
            <a:ext cx="2147979" cy="403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92059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0" y="1733426"/>
            <a:ext cx="9144000" cy="195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7000" dirty="0">
                <a:solidFill>
                  <a:schemeClr val="bg1"/>
                </a:solidFill>
                <a:latin typeface="Calibri" charset="0"/>
              </a:rPr>
              <a:t>Bildsymboler </a:t>
            </a:r>
            <a:br>
              <a:rPr lang="sv-SE" sz="7000" dirty="0">
                <a:solidFill>
                  <a:schemeClr val="bg1"/>
                </a:solidFill>
                <a:latin typeface="Calibri" charset="0"/>
              </a:rPr>
            </a:br>
            <a:r>
              <a:rPr lang="sv-SE" sz="7000" dirty="0">
                <a:solidFill>
                  <a:schemeClr val="bg1"/>
                </a:solidFill>
                <a:latin typeface="Calibri" charset="0"/>
              </a:rPr>
              <a:t>i vår vardag</a:t>
            </a:r>
          </a:p>
        </p:txBody>
      </p:sp>
      <p:sp>
        <p:nvSpPr>
          <p:cNvPr id="23" name="Rektangel 2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333192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00" r="-25000"/>
          <a:stretch>
            <a:fillRect/>
          </a:stretch>
        </p:blipFill>
        <p:spPr bwMode="auto">
          <a:xfrm>
            <a:off x="1308162" y="1072764"/>
            <a:ext cx="6528734" cy="359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2003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Bildbeskärning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361780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254" y="588606"/>
            <a:ext cx="3967956" cy="397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537998" y="776324"/>
            <a:ext cx="1857824" cy="3568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30698" y="757784"/>
            <a:ext cx="1857824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sv-SE" sz="1600" dirty="0">
                <a:solidFill>
                  <a:srgbClr val="FFFFFF"/>
                </a:solidFill>
                <a:latin typeface="Verdana" charset="0"/>
              </a:rPr>
              <a:t>The Economist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130576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5732" y="1132141"/>
            <a:ext cx="4730950" cy="34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1"/>
          <p:cNvSpPr txBox="1">
            <a:spLocks noChangeArrowheads="1"/>
          </p:cNvSpPr>
          <p:nvPr/>
        </p:nvSpPr>
        <p:spPr bwMode="auto">
          <a:xfrm>
            <a:off x="2205732" y="454006"/>
            <a:ext cx="473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Bildbeskärning och retuschering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74637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99668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Bildmontage</a:t>
            </a:r>
          </a:p>
        </p:txBody>
      </p:sp>
      <p:pic>
        <p:nvPicPr>
          <p:cNvPr id="5" name="Bildobjekt 1" descr="terj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539" y="987473"/>
            <a:ext cx="6086922" cy="37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960167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39821"/>
            <a:ext cx="9143999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4000" dirty="0">
                <a:solidFill>
                  <a:srgbClr val="FFFFFF"/>
                </a:solidFill>
                <a:latin typeface="Verdana" charset="0"/>
              </a:rPr>
              <a:t>Med en text kan bildens </a:t>
            </a:r>
          </a:p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4000" dirty="0">
                <a:solidFill>
                  <a:srgbClr val="FFFFFF"/>
                </a:solidFill>
                <a:latin typeface="Verdana" charset="0"/>
              </a:rPr>
              <a:t>betydelse förändras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51364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pic>
        <p:nvPicPr>
          <p:cNvPr id="5" name="Bildobjekt 4" descr="big_kn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311"/>
            <a:ext cx="9144000" cy="485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60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g_kno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311"/>
            <a:ext cx="9144000" cy="485118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9059"/>
            <a:ext cx="9144000" cy="7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sv-SE" sz="4000" dirty="0">
                <a:solidFill>
                  <a:srgbClr val="FFFFFF"/>
                </a:solidFill>
                <a:latin typeface="Calibri" charset="0"/>
              </a:rPr>
              <a:t>Ont i magen?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304835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arlbor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74" y="782371"/>
            <a:ext cx="4909712" cy="3515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132425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1" descr="ny feed m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527" y="637915"/>
            <a:ext cx="3703210" cy="39920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68696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tidningsres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821" y="467838"/>
            <a:ext cx="6823729" cy="438494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87407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pic>
        <p:nvPicPr>
          <p:cNvPr id="34" name="Bildobjekt 33" descr="scream_emoj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400" y="704495"/>
            <a:ext cx="3267614" cy="40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4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710893"/>
            <a:ext cx="9143999" cy="11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sv-SE" sz="40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Praktisk uppgift</a:t>
            </a:r>
          </a:p>
          <a:p>
            <a:pPr algn="ctr">
              <a:lnSpc>
                <a:spcPct val="130000"/>
              </a:lnSpc>
              <a:defRPr/>
            </a:pPr>
            <a:r>
              <a:rPr lang="sv-SE" sz="2400" dirty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Vinkla ett budskap med bild i kombination med text.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51006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17604"/>
            <a:ext cx="9143999" cy="286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  <a:t>Vi avkodar och tolkar bilder dagligen. </a:t>
            </a:r>
            <a:b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  <a:t>Detta sker oftast automatiskt och är </a:t>
            </a:r>
            <a:b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  <a:t>inget vi reflekterar över.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sv-SE" sz="3600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sv-SE" sz="3600" dirty="0">
                <a:solidFill>
                  <a:srgbClr val="FFFFFF"/>
                </a:solidFill>
                <a:latin typeface="Calibri"/>
                <a:cs typeface="Calibri"/>
              </a:rPr>
              <a:t>Man kan säga att vi läser bilder.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274012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" descr="gröna gubba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419" y="635380"/>
            <a:ext cx="4096422" cy="409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30803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pic>
        <p:nvPicPr>
          <p:cNvPr id="2" name="Bildobjekt 1" descr="WC_sig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0" y="649990"/>
            <a:ext cx="4148666" cy="40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  <p:pic>
        <p:nvPicPr>
          <p:cNvPr id="2" name="Bildobjekt 1" descr="se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497" y="936038"/>
            <a:ext cx="4928191" cy="35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exels-photo-1156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26288"/>
            <a:ext cx="9144000" cy="60864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1946" y="553724"/>
            <a:ext cx="3752608" cy="431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6800" dirty="0">
                <a:solidFill>
                  <a:srgbClr val="FFFFFF"/>
                </a:solidFill>
                <a:latin typeface="Calibri" charset="0"/>
              </a:rPr>
              <a:t>Bilder berättar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6800" dirty="0">
                <a:solidFill>
                  <a:srgbClr val="FFFFFF"/>
                </a:solidFill>
                <a:latin typeface="Calibri" charset="0"/>
              </a:rPr>
              <a:t>utan att använda ord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1256024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99778"/>
            <a:ext cx="914399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sv-SE" sz="2400" dirty="0">
                <a:solidFill>
                  <a:srgbClr val="FFFFFF"/>
                </a:solidFill>
                <a:latin typeface="Calibri"/>
                <a:cs typeface="Calibri"/>
              </a:rPr>
              <a:t>Ett textbudskap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007712"/>
            <a:ext cx="9143999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4000" dirty="0">
                <a:solidFill>
                  <a:srgbClr val="FFFFFF"/>
                </a:solidFill>
                <a:latin typeface="Calibri"/>
                <a:cs typeface="Calibri"/>
              </a:rPr>
              <a:t>– Det du säger kan göra lika ont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sz="4000" dirty="0">
                <a:solidFill>
                  <a:srgbClr val="FFFFFF"/>
                </a:solidFill>
                <a:latin typeface="Calibri"/>
                <a:cs typeface="Calibri"/>
              </a:rPr>
              <a:t>som fysiskt våld.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2317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32792"/>
            <a:ext cx="9144000" cy="22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sv-SE" sz="1000" dirty="0">
                <a:solidFill>
                  <a:schemeClr val="bg1"/>
                </a:solidFill>
                <a:latin typeface="Calibri" charset="0"/>
              </a:rPr>
              <a:t>Propaganda och bilders makt – Bild är ett språk</a:t>
            </a:r>
          </a:p>
        </p:txBody>
      </p:sp>
    </p:spTree>
    <p:extLst>
      <p:ext uri="{BB962C8B-B14F-4D97-AF65-F5344CB8AC3E}">
        <p14:creationId xmlns:p14="http://schemas.microsoft.com/office/powerpoint/2010/main" val="417604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592</TotalTime>
  <Words>403</Words>
  <Application>Microsoft Office PowerPoint</Application>
  <PresentationFormat>Bildspel på skärmen (16:9)</PresentationFormat>
  <Paragraphs>57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är ett språk - elever</dc:title>
  <dc:creator>Statens medieråd;Elisabet Jonsved;Elin Jönsson</dc:creator>
  <cp:keywords>Propaganda, bildspråk</cp:keywords>
  <cp:lastModifiedBy>Lianna Hallsenius</cp:lastModifiedBy>
  <cp:revision>96</cp:revision>
  <dcterms:created xsi:type="dcterms:W3CDTF">2010-04-12T23:12:02Z</dcterms:created>
  <dcterms:modified xsi:type="dcterms:W3CDTF">2023-12-08T10:48:21Z</dcterms:modified>
  <cp:category>Nohate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