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380" r:id="rId5"/>
    <p:sldId id="388" r:id="rId6"/>
    <p:sldId id="346" r:id="rId7"/>
    <p:sldId id="389" r:id="rId8"/>
    <p:sldId id="288" r:id="rId9"/>
    <p:sldId id="319" r:id="rId10"/>
    <p:sldId id="318" r:id="rId11"/>
    <p:sldId id="390" r:id="rId12"/>
    <p:sldId id="290" r:id="rId13"/>
    <p:sldId id="398" r:id="rId14"/>
    <p:sldId id="291" r:id="rId15"/>
    <p:sldId id="391" r:id="rId16"/>
    <p:sldId id="294" r:id="rId17"/>
    <p:sldId id="311" r:id="rId18"/>
    <p:sldId id="392" r:id="rId19"/>
    <p:sldId id="393" r:id="rId20"/>
    <p:sldId id="313" r:id="rId21"/>
    <p:sldId id="299" r:id="rId22"/>
    <p:sldId id="300" r:id="rId23"/>
    <p:sldId id="301" r:id="rId24"/>
    <p:sldId id="31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9" r:id="rId52"/>
    <p:sldId id="338" r:id="rId53"/>
    <p:sldId id="340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69" r:id="rId62"/>
    <p:sldId id="370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94" r:id="rId71"/>
    <p:sldId id="348" r:id="rId72"/>
    <p:sldId id="347" r:id="rId73"/>
    <p:sldId id="349" r:id="rId74"/>
    <p:sldId id="350" r:id="rId75"/>
    <p:sldId id="379" r:id="rId76"/>
    <p:sldId id="352" r:id="rId77"/>
    <p:sldId id="353" r:id="rId78"/>
    <p:sldId id="355" r:id="rId79"/>
    <p:sldId id="395" r:id="rId80"/>
    <p:sldId id="396" r:id="rId81"/>
    <p:sldId id="397" r:id="rId8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0F5"/>
    <a:srgbClr val="6C5FA4"/>
    <a:srgbClr val="B3A6EB"/>
    <a:srgbClr val="9F92D7"/>
    <a:srgbClr val="999999"/>
    <a:srgbClr val="333333"/>
    <a:srgbClr val="CB1739"/>
    <a:srgbClr val="EEEEEE"/>
    <a:srgbClr val="DDDDDD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32" autoAdjust="0"/>
    <p:restoredTop sz="90806" autoAdjust="0"/>
  </p:normalViewPr>
  <p:slideViewPr>
    <p:cSldViewPr snapToGrid="0" snapToObjects="1">
      <p:cViewPr varScale="1">
        <p:scale>
          <a:sx n="164" d="100"/>
          <a:sy n="164" d="100"/>
        </p:scale>
        <p:origin x="618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NTb2zfh3Q" TargetMode="External"/><Relationship Id="rId2" Type="http://schemas.openxmlformats.org/officeDocument/2006/relationships/hyperlink" Target="https://www.youtube.com/watch?v=17j5QzF3kq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12" Type="http://schemas.openxmlformats.org/officeDocument/2006/relationships/image" Target="../media/image130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jpeg"/><Relationship Id="rId15" Type="http://schemas.openxmlformats.org/officeDocument/2006/relationships/image" Target="../media/image133.jpeg"/><Relationship Id="rId10" Type="http://schemas.openxmlformats.org/officeDocument/2006/relationships/image" Target="../media/image128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Relationship Id="rId14" Type="http://schemas.openxmlformats.org/officeDocument/2006/relationships/image" Target="../media/image132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13" Type="http://schemas.openxmlformats.org/officeDocument/2006/relationships/image" Target="../media/image145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12" Type="http://schemas.openxmlformats.org/officeDocument/2006/relationships/image" Target="../media/image144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11" Type="http://schemas.openxmlformats.org/officeDocument/2006/relationships/image" Target="../media/image143.jpeg"/><Relationship Id="rId5" Type="http://schemas.openxmlformats.org/officeDocument/2006/relationships/image" Target="../media/image137.jpeg"/><Relationship Id="rId15" Type="http://schemas.openxmlformats.org/officeDocument/2006/relationships/image" Target="../media/image147.jpeg"/><Relationship Id="rId10" Type="http://schemas.openxmlformats.org/officeDocument/2006/relationships/image" Target="../media/image142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Relationship Id="rId14" Type="http://schemas.openxmlformats.org/officeDocument/2006/relationships/image" Target="../media/image1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13" Type="http://schemas.openxmlformats.org/officeDocument/2006/relationships/image" Target="../media/image159.jpeg"/><Relationship Id="rId3" Type="http://schemas.openxmlformats.org/officeDocument/2006/relationships/image" Target="../media/image149.jpeg"/><Relationship Id="rId7" Type="http://schemas.openxmlformats.org/officeDocument/2006/relationships/image" Target="../media/image153.jpeg"/><Relationship Id="rId12" Type="http://schemas.openxmlformats.org/officeDocument/2006/relationships/image" Target="../media/image158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jpeg"/><Relationship Id="rId11" Type="http://schemas.openxmlformats.org/officeDocument/2006/relationships/image" Target="../media/image157.jpeg"/><Relationship Id="rId5" Type="http://schemas.openxmlformats.org/officeDocument/2006/relationships/image" Target="../media/image151.jpeg"/><Relationship Id="rId15" Type="http://schemas.openxmlformats.org/officeDocument/2006/relationships/image" Target="../media/image161.jpeg"/><Relationship Id="rId10" Type="http://schemas.openxmlformats.org/officeDocument/2006/relationships/image" Target="../media/image156.jpeg"/><Relationship Id="rId4" Type="http://schemas.openxmlformats.org/officeDocument/2006/relationships/image" Target="../media/image150.jpeg"/><Relationship Id="rId9" Type="http://schemas.openxmlformats.org/officeDocument/2006/relationships/image" Target="../media/image155.jpeg"/><Relationship Id="rId14" Type="http://schemas.openxmlformats.org/officeDocument/2006/relationships/image" Target="../media/image16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6ye0Kjw4o" TargetMode="External"/><Relationship Id="rId2" Type="http://schemas.openxmlformats.org/officeDocument/2006/relationships/hyperlink" Target="https://www.youtube.com/watch?v=nyDGnjlsZ1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21.png"/><Relationship Id="rId4" Type="http://schemas.openxmlformats.org/officeDocument/2006/relationships/image" Target="../media/image16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91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Visuella mönster </a:t>
            </a:r>
            <a:b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</a:b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Om könsnormer i bildspråket</a:t>
            </a:r>
            <a:endParaRPr lang="sv-SE" sz="4400" b="1" spc="-15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5" y="4657983"/>
            <a:ext cx="1690104" cy="27428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843" y="4575136"/>
            <a:ext cx="1057853" cy="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6C5FA4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Bildmanipulering</a:t>
            </a: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1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Bildmanipulering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32000" y="3346706"/>
            <a:ext cx="4031999" cy="9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>
                <a:solidFill>
                  <a:schemeClr val="bg1"/>
                </a:solidFill>
                <a:latin typeface="Calibri" charset="0"/>
                <a:hlinkClick r:id="rId2"/>
              </a:rPr>
              <a:t>Body Evolution </a:t>
            </a: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  <a:hlinkClick r:id="rId2"/>
              </a:rPr>
              <a:t>- </a:t>
            </a:r>
            <a:r>
              <a:rPr lang="sv-SE" sz="2400" b="1" spc="-30" dirty="0" err="1">
                <a:solidFill>
                  <a:schemeClr val="bg1"/>
                </a:solidFill>
                <a:latin typeface="Calibri" charset="0"/>
                <a:hlinkClick r:id="rId2"/>
              </a:rPr>
              <a:t>Model</a:t>
            </a:r>
            <a:r>
              <a:rPr lang="sv-SE" sz="2400" b="1" spc="-30" dirty="0">
                <a:solidFill>
                  <a:schemeClr val="bg1"/>
                </a:solidFill>
                <a:latin typeface="Calibri" charset="0"/>
                <a:hlinkClick r:id="rId2"/>
              </a:rPr>
              <a:t> Before and </a:t>
            </a:r>
            <a:r>
              <a:rPr lang="sv-SE" sz="2400" b="1" spc="-30" dirty="0" err="1">
                <a:solidFill>
                  <a:schemeClr val="bg1"/>
                </a:solidFill>
                <a:latin typeface="Calibri" charset="0"/>
                <a:hlinkClick r:id="rId2"/>
              </a:rPr>
              <a:t>After</a:t>
            </a:r>
            <a:endParaRPr lang="sv-SE" sz="2400" b="1" spc="-3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679999" y="3346706"/>
            <a:ext cx="4031999" cy="111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alibri" charset="0"/>
                <a:hlinkClick r:id="rId3"/>
              </a:rPr>
              <a:t>The Try Guys Get </a:t>
            </a:r>
            <a:r>
              <a:rPr lang="sv-SE" sz="2400" b="1" spc="-30" dirty="0" err="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alibri" charset="0"/>
                <a:hlinkClick r:id="rId3"/>
              </a:rPr>
              <a:t>Photoshopped</a:t>
            </a:r>
            <a:r>
              <a:rPr lang="sv-SE" sz="2400" b="1" spc="-3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alibri" charset="0"/>
                <a:hlinkClick r:id="rId3"/>
              </a:rPr>
              <a:t> </a:t>
            </a:r>
            <a:r>
              <a:rPr lang="sv-SE" sz="2400" b="1" spc="-30" dirty="0" err="1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alibri" charset="0"/>
                <a:hlinkClick r:id="rId3"/>
              </a:rPr>
              <a:t>With</a:t>
            </a:r>
            <a:r>
              <a:rPr lang="sv-SE" sz="2400" b="1" spc="-30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alibri" charset="0"/>
                <a:hlinkClick r:id="rId3"/>
              </a:rPr>
              <a:t> </a:t>
            </a:r>
            <a:r>
              <a:rPr lang="sv-SE" sz="2400" b="1" spc="-30" dirty="0" err="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alibri" charset="0"/>
                <a:hlinkClick r:id="rId3"/>
              </a:rPr>
              <a:t>Men's</a:t>
            </a:r>
            <a:r>
              <a:rPr lang="sv-SE" sz="2400" b="1" spc="-3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alibri" charset="0"/>
                <a:hlinkClick r:id="rId3"/>
              </a:rPr>
              <a:t> Ideal Body </a:t>
            </a:r>
            <a:r>
              <a:rPr lang="sv-SE" sz="2400" b="1" spc="-30" dirty="0" err="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alibri" charset="0"/>
                <a:hlinkClick r:id="rId3"/>
              </a:rPr>
              <a:t>Types</a:t>
            </a:r>
            <a:endParaRPr lang="sv-SE" sz="2400" b="1" spc="-30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alibri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1080000"/>
            <a:ext cx="4031999" cy="226799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999" y="1707046"/>
            <a:ext cx="1440000" cy="101390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0" y="1080000"/>
            <a:ext cx="4031999" cy="2267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999" y="1706400"/>
            <a:ext cx="1440000" cy="10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Spelkaraktärer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  <a:endParaRPr lang="sv-SE" sz="1100" dirty="0">
              <a:solidFill>
                <a:schemeClr val="tx1">
                  <a:alpha val="6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Spelkaraktärer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stereotypa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6" name="Bildobjekt 5" descr="8268861428_b62425086a_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"/>
            <a:ext cx="4031999" cy="4031999"/>
          </a:xfrm>
          <a:prstGeom prst="rect">
            <a:avLst/>
          </a:prstGeom>
        </p:spPr>
      </p:pic>
      <p:pic>
        <p:nvPicPr>
          <p:cNvPr id="7" name="Bildobjekt 6" descr="C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Spelkaraktärer – stereotypa bilder</a:t>
            </a:r>
          </a:p>
        </p:txBody>
      </p:sp>
      <p:pic>
        <p:nvPicPr>
          <p:cNvPr id="5" name="Bildobjekt 4" descr="2517849138_dca90a514e_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643" t="-3609" r="-25643" b="-3648"/>
          <a:stretch/>
        </p:blipFill>
        <p:spPr>
          <a:xfrm>
            <a:off x="2592000" y="431999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Bildobjekt 7" descr="8268861428_b62425086a_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99" y="431999"/>
            <a:ext cx="1800000" cy="1800000"/>
          </a:xfrm>
          <a:prstGeom prst="rect">
            <a:avLst/>
          </a:prstGeom>
        </p:spPr>
      </p:pic>
      <p:pic>
        <p:nvPicPr>
          <p:cNvPr id="9" name="Bildobjekt 8" descr="4233331797_227dc609f9_o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000" y="431667"/>
            <a:ext cx="1800000" cy="1800000"/>
          </a:xfrm>
          <a:prstGeom prst="rect">
            <a:avLst/>
          </a:prstGeom>
        </p:spPr>
      </p:pic>
      <p:pic>
        <p:nvPicPr>
          <p:cNvPr id="10" name="Bildobjekt 9" descr="4983561109_0e568c1e89_o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000" y="431999"/>
            <a:ext cx="1800000" cy="1800000"/>
          </a:xfrm>
          <a:prstGeom prst="rect">
            <a:avLst/>
          </a:prstGeom>
        </p:spPr>
      </p:pic>
      <p:pic>
        <p:nvPicPr>
          <p:cNvPr id="11" name="Bildobjekt 10" descr="C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2592000"/>
            <a:ext cx="1800000" cy="1800000"/>
          </a:xfrm>
          <a:prstGeom prst="rect">
            <a:avLst/>
          </a:prstGeom>
        </p:spPr>
      </p:pic>
      <p:pic>
        <p:nvPicPr>
          <p:cNvPr id="12" name="Bildobjekt 11" descr="2318014834_5406f20619_o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996" y="2592000"/>
            <a:ext cx="1800000" cy="1800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000" y="2590813"/>
            <a:ext cx="1800000" cy="1800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289" t="-2223" r="-39289" b="-2362"/>
          <a:stretch/>
        </p:blipFill>
        <p:spPr>
          <a:xfrm>
            <a:off x="4751999" y="2592000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431999" y="2231999"/>
            <a:ext cx="1800000" cy="3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300"/>
              </a:lnSpc>
              <a:buClr>
                <a:srgbClr val="000000"/>
              </a:buClr>
              <a:buSzPct val="100000"/>
            </a:pPr>
            <a:r>
              <a:rPr lang="sv-SE" sz="1100" b="1" dirty="0">
                <a:solidFill>
                  <a:schemeClr val="bg1"/>
                </a:solidFill>
                <a:latin typeface="Calibri" charset="0"/>
              </a:rPr>
              <a:t>Mortal </a:t>
            </a:r>
            <a:r>
              <a:rPr lang="sv-SE" sz="1100" b="1" dirty="0" err="1">
                <a:solidFill>
                  <a:schemeClr val="bg1"/>
                </a:solidFill>
                <a:latin typeface="Calibri" charset="0"/>
              </a:rPr>
              <a:t>Kombat</a:t>
            </a:r>
            <a:endParaRPr lang="sv-SE" sz="1100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2591996" y="2232000"/>
            <a:ext cx="1800000" cy="28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300"/>
              </a:lnSpc>
              <a:buClr>
                <a:srgbClr val="000000"/>
              </a:buClr>
              <a:buSzPct val="100000"/>
            </a:pPr>
            <a:r>
              <a:rPr lang="sv-SE" sz="1100" b="1" dirty="0" err="1">
                <a:solidFill>
                  <a:schemeClr val="bg1"/>
                </a:solidFill>
                <a:latin typeface="Calibri" charset="0"/>
              </a:rPr>
              <a:t>Soulcalibur</a:t>
            </a:r>
            <a:endParaRPr lang="sv-SE" sz="1100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4751993" y="2232000"/>
            <a:ext cx="1800006" cy="28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300"/>
              </a:lnSpc>
              <a:buClr>
                <a:srgbClr val="000000"/>
              </a:buClr>
              <a:buSzPct val="100000"/>
            </a:pPr>
            <a:r>
              <a:rPr lang="sv-SE" sz="1100" b="1" dirty="0" err="1">
                <a:solidFill>
                  <a:schemeClr val="bg1"/>
                </a:solidFill>
                <a:latin typeface="Calibri" charset="0"/>
              </a:rPr>
              <a:t>Bayonetta</a:t>
            </a:r>
            <a:endParaRPr lang="sv-SE" sz="1100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6912000" y="2232000"/>
            <a:ext cx="1800000" cy="27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300"/>
              </a:lnSpc>
              <a:buClr>
                <a:srgbClr val="000000"/>
              </a:buClr>
              <a:buSzPct val="100000"/>
            </a:pPr>
            <a:r>
              <a:rPr lang="sv-SE" sz="1100" b="1" dirty="0" err="1">
                <a:solidFill>
                  <a:schemeClr val="bg1"/>
                </a:solidFill>
                <a:latin typeface="Calibri" charset="0"/>
              </a:rPr>
              <a:t>Tekken</a:t>
            </a:r>
            <a:endParaRPr lang="sv-SE" sz="1100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431999" y="4390813"/>
            <a:ext cx="1800000" cy="22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300"/>
              </a:lnSpc>
              <a:buClr>
                <a:srgbClr val="000000"/>
              </a:buClr>
              <a:buSzPct val="100000"/>
            </a:pPr>
            <a:r>
              <a:rPr lang="sv-SE" sz="1100" b="1" dirty="0" err="1" smtClean="0">
                <a:solidFill>
                  <a:schemeClr val="bg1"/>
                </a:solidFill>
                <a:latin typeface="Calibri" charset="0"/>
              </a:rPr>
              <a:t>Counter</a:t>
            </a:r>
            <a:r>
              <a:rPr lang="sv-SE" sz="1100" b="1" dirty="0" smtClean="0">
                <a:solidFill>
                  <a:schemeClr val="bg1"/>
                </a:solidFill>
                <a:latin typeface="Calibri" charset="0"/>
              </a:rPr>
              <a:t>-Strike</a:t>
            </a: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2592000" y="4392000"/>
            <a:ext cx="1800000" cy="2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300"/>
              </a:lnSpc>
              <a:buClr>
                <a:srgbClr val="000000"/>
              </a:buClr>
              <a:buSzPct val="100000"/>
            </a:pPr>
            <a:r>
              <a:rPr lang="sv-SE" sz="1100" b="1" dirty="0">
                <a:solidFill>
                  <a:schemeClr val="bg1"/>
                </a:solidFill>
                <a:latin typeface="Calibri" charset="0"/>
              </a:rPr>
              <a:t>Halo 3</a:t>
            </a:r>
            <a:endParaRPr lang="sv-SE" sz="1100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4752000" y="4392000"/>
            <a:ext cx="1800000" cy="2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300"/>
              </a:lnSpc>
              <a:buClr>
                <a:srgbClr val="000000"/>
              </a:buClr>
              <a:buSzPct val="100000"/>
            </a:pPr>
            <a:r>
              <a:rPr lang="sv-SE" sz="1100" b="1" dirty="0" err="1">
                <a:solidFill>
                  <a:schemeClr val="bg1"/>
                </a:solidFill>
                <a:latin typeface="Calibri" charset="0"/>
              </a:rPr>
              <a:t>Tekken</a:t>
            </a:r>
            <a:endParaRPr lang="sv-SE" sz="1100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6912000" y="4392000"/>
            <a:ext cx="1800000" cy="2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300"/>
              </a:lnSpc>
              <a:buClr>
                <a:srgbClr val="000000"/>
              </a:buClr>
              <a:buSzPct val="100000"/>
            </a:pPr>
            <a:r>
              <a:rPr lang="sv-SE" sz="1100" b="1" dirty="0" err="1">
                <a:solidFill>
                  <a:schemeClr val="bg1"/>
                </a:solidFill>
                <a:latin typeface="Calibri" charset="0"/>
              </a:rPr>
              <a:t>Assassin´s</a:t>
            </a:r>
            <a:r>
              <a:rPr lang="sv-SE" sz="1100" b="1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sv-SE" sz="1100" b="1" dirty="0" err="1">
                <a:solidFill>
                  <a:schemeClr val="bg1"/>
                </a:solidFill>
                <a:latin typeface="Calibri" charset="0"/>
              </a:rPr>
              <a:t>Creed</a:t>
            </a:r>
            <a:endParaRPr lang="sv-SE" sz="1100" b="1" dirty="0" smtClean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2052000"/>
            <a:ext cx="9144000" cy="77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>
                <a:solidFill>
                  <a:schemeClr val="bg1"/>
                </a:solidFill>
                <a:latin typeface="Calibri" charset="0"/>
              </a:rPr>
              <a:t>Hur skulle </a:t>
            </a: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reklam, tidningsomslag och spelkaraktärer </a:t>
            </a:r>
            <a:b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</a:b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kunna se ut istället? </a:t>
            </a:r>
            <a:endParaRPr lang="sv-SE" sz="2400" b="1" spc="-3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Reklam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Icke 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Reklam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icke stereotypa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bilder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Reklam – icke stereotypa bilder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Reklam – icke stereotypa bilder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772000" y="432000"/>
            <a:ext cx="3600000" cy="3600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endParaRPr lang="sv-SE" sz="2400" b="1" spc="-50" dirty="0" smtClean="0">
              <a:latin typeface="Calibri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4032000"/>
            <a:ext cx="9144000" cy="7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180000" rIns="216000" bIns="14400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En professor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360" y="792000"/>
            <a:ext cx="2659279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6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Reklam – icke stereotypa bilder</a:t>
            </a:r>
          </a:p>
        </p:txBody>
      </p:sp>
      <p:pic>
        <p:nvPicPr>
          <p:cNvPr id="4" name="Bildobjekt 3" descr="1441617694-11625-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2" b="-285"/>
          <a:stretch/>
        </p:blipFill>
        <p:spPr>
          <a:xfrm>
            <a:off x="432000" y="432000"/>
            <a:ext cx="8280000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Reklam – icke stereotypa bilder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198918" y="432000"/>
            <a:ext cx="2746164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Tidningsomslag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Icke 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13823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Tidningsomslag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icke stereotypa bilder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100" y="432001"/>
            <a:ext cx="2687999" cy="4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Tidningsomslag – icke stereotypa bilder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Tidningsomslag – icke stereotypa bilder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"/>
          <a:stretch/>
        </p:blipFill>
        <p:spPr>
          <a:xfrm>
            <a:off x="1803291" y="432000"/>
            <a:ext cx="5537417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Tidningsomslag – icke stereotypa bilder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Tidningsomslag – icke stereotypa bilder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Tidningsomslag – icke stereotypa bilder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Tidningsomslag – icke stereotypa bilder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4032000"/>
            <a:ext cx="9144000" cy="7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180000" rIns="216000" bIns="14400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Varför ska vi prata om hur genus ser ut i bild?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00" y="432000"/>
            <a:ext cx="3600000" cy="360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2001"/>
            <a:ext cx="3600000" cy="35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Spelkaraktärer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Icke 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468000" y="431384"/>
            <a:ext cx="2592000" cy="3456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0,00000</a:t>
            </a:r>
            <a:endParaRPr lang="sv-SE" dirty="0"/>
          </a:p>
        </p:txBody>
      </p:sp>
      <p:sp>
        <p:nvSpPr>
          <p:cNvPr id="17" name="Rektangel 16"/>
          <p:cNvSpPr/>
          <p:nvPr/>
        </p:nvSpPr>
        <p:spPr>
          <a:xfrm>
            <a:off x="3276000" y="431383"/>
            <a:ext cx="2592000" cy="3456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6084000" y="431383"/>
            <a:ext cx="2592000" cy="3456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Spelkaraktärer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icke stereotypa bilder</a:t>
            </a:r>
          </a:p>
        </p:txBody>
      </p:sp>
      <p:pic>
        <p:nvPicPr>
          <p:cNvPr id="12" name="Bildobjekt 11" descr="Elen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6181" y="660708"/>
            <a:ext cx="1510088" cy="2946547"/>
          </a:xfrm>
          <a:prstGeom prst="rect">
            <a:avLst/>
          </a:prstGeom>
        </p:spPr>
      </p:pic>
      <p:pic>
        <p:nvPicPr>
          <p:cNvPr id="13" name="Bildobjekt 12" descr="Mai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303" y="596220"/>
            <a:ext cx="1349800" cy="3092456"/>
          </a:xfrm>
          <a:prstGeom prst="rect">
            <a:avLst/>
          </a:prstGeom>
        </p:spPr>
      </p:pic>
      <p:pic>
        <p:nvPicPr>
          <p:cNvPr id="14" name="Bildobjekt 13" descr="Cammy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923" y="640453"/>
            <a:ext cx="1103615" cy="3037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68000" y="3888000"/>
            <a:ext cx="2592000" cy="8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>
                <a:solidFill>
                  <a:schemeClr val="bg1"/>
                </a:solidFill>
                <a:latin typeface="Calibri" charset="0"/>
              </a:rPr>
              <a:t>Originalkaraktär: </a:t>
            </a:r>
          </a:p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 err="1">
                <a:solidFill>
                  <a:schemeClr val="bg1"/>
                </a:solidFill>
                <a:latin typeface="Calibri" charset="0"/>
              </a:rPr>
              <a:t>Cammy</a:t>
            </a:r>
            <a:r>
              <a:rPr lang="sv-SE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sv-SE" b="1" dirty="0" err="1">
                <a:solidFill>
                  <a:schemeClr val="bg1"/>
                </a:solidFill>
                <a:latin typeface="Calibri" charset="0"/>
              </a:rPr>
              <a:t>Street</a:t>
            </a:r>
            <a:r>
              <a:rPr lang="sv-SE" b="1" dirty="0">
                <a:solidFill>
                  <a:schemeClr val="bg1"/>
                </a:solidFill>
                <a:latin typeface="Calibri" charset="0"/>
              </a:rPr>
              <a:t> Fighter</a:t>
            </a:r>
            <a:endParaRPr lang="sv-SE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276000" y="3888000"/>
            <a:ext cx="2592000" cy="75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>
                <a:solidFill>
                  <a:schemeClr val="bg1"/>
                </a:solidFill>
                <a:latin typeface="Calibri" charset="0"/>
              </a:rPr>
              <a:t>Originalkaraktär: </a:t>
            </a:r>
          </a:p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>
                <a:solidFill>
                  <a:schemeClr val="bg1"/>
                </a:solidFill>
                <a:latin typeface="Calibri" charset="0"/>
              </a:rPr>
              <a:t>Mai, Fatal </a:t>
            </a:r>
            <a:r>
              <a:rPr lang="sv-SE" b="1" dirty="0" err="1">
                <a:solidFill>
                  <a:schemeClr val="bg1"/>
                </a:solidFill>
                <a:latin typeface="Calibri" charset="0"/>
              </a:rPr>
              <a:t>Fury</a:t>
            </a:r>
            <a:endParaRPr lang="sv-SE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084000" y="3888000"/>
            <a:ext cx="2592000" cy="8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>
                <a:solidFill>
                  <a:schemeClr val="bg1"/>
                </a:solidFill>
                <a:latin typeface="Calibri" charset="0"/>
              </a:rPr>
              <a:t>Originalkaraktär: </a:t>
            </a:r>
          </a:p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>
                <a:solidFill>
                  <a:schemeClr val="bg1"/>
                </a:solidFill>
                <a:latin typeface="Calibri" charset="0"/>
              </a:rPr>
              <a:t>Elena, </a:t>
            </a:r>
            <a:r>
              <a:rPr lang="sv-SE" b="1" dirty="0" err="1">
                <a:solidFill>
                  <a:schemeClr val="bg1"/>
                </a:solidFill>
                <a:latin typeface="Calibri" charset="0"/>
              </a:rPr>
              <a:t>Street</a:t>
            </a:r>
            <a:r>
              <a:rPr lang="sv-SE" b="1" dirty="0">
                <a:solidFill>
                  <a:schemeClr val="bg1"/>
                </a:solidFill>
                <a:latin typeface="Calibri" charset="0"/>
              </a:rPr>
              <a:t> Fighter</a:t>
            </a:r>
            <a:endParaRPr lang="sv-SE" b="1" dirty="0" smtClean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468000" y="431384"/>
            <a:ext cx="2592000" cy="3456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0,00000</a:t>
            </a:r>
            <a:endParaRPr lang="sv-SE" dirty="0"/>
          </a:p>
        </p:txBody>
      </p:sp>
      <p:sp>
        <p:nvSpPr>
          <p:cNvPr id="23" name="Rektangel 22"/>
          <p:cNvSpPr/>
          <p:nvPr/>
        </p:nvSpPr>
        <p:spPr>
          <a:xfrm>
            <a:off x="3276000" y="431383"/>
            <a:ext cx="2592000" cy="3456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/>
          <p:cNvSpPr/>
          <p:nvPr/>
        </p:nvSpPr>
        <p:spPr>
          <a:xfrm>
            <a:off x="6084000" y="431383"/>
            <a:ext cx="2592000" cy="3456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Spelkaraktärer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icke stereotypa bilder</a:t>
            </a:r>
          </a:p>
        </p:txBody>
      </p:sp>
      <p:pic>
        <p:nvPicPr>
          <p:cNvPr id="21" name="Bildobjekt 20" descr="06. Eilee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814" y="562916"/>
            <a:ext cx="1585570" cy="3089372"/>
          </a:xfrm>
          <a:prstGeom prst="rect">
            <a:avLst/>
          </a:prstGeom>
        </p:spPr>
      </p:pic>
      <p:pic>
        <p:nvPicPr>
          <p:cNvPr id="20" name="Bildobjekt 19" descr="05. Shedevi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153" y="739734"/>
            <a:ext cx="1763298" cy="2854269"/>
          </a:xfrm>
          <a:prstGeom prst="rect">
            <a:avLst/>
          </a:prstGeom>
        </p:spPr>
      </p:pic>
      <p:pic>
        <p:nvPicPr>
          <p:cNvPr id="19" name="Bildobjekt 18" descr="07. Mrs Yamamot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78" y="499755"/>
            <a:ext cx="1914449" cy="3067812"/>
          </a:xfrm>
          <a:prstGeom prst="rect">
            <a:avLst/>
          </a:prstGeom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276000" y="3888000"/>
            <a:ext cx="2592000" cy="8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 err="1" smtClean="0">
                <a:solidFill>
                  <a:schemeClr val="bg1"/>
                </a:solidFill>
                <a:latin typeface="Calibri" charset="0"/>
              </a:rPr>
              <a:t>Shedevil</a:t>
            </a:r>
            <a:endParaRPr lang="sv-SE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084000" y="3888000"/>
            <a:ext cx="2592000" cy="8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 smtClean="0">
                <a:solidFill>
                  <a:schemeClr val="bg1"/>
                </a:solidFill>
                <a:latin typeface="Calibri" charset="0"/>
              </a:rPr>
              <a:t>Eileen</a:t>
            </a: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468000" y="3888000"/>
            <a:ext cx="2592000" cy="8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 err="1" smtClean="0">
                <a:solidFill>
                  <a:schemeClr val="bg1"/>
                </a:solidFill>
                <a:latin typeface="Calibri" charset="0"/>
              </a:rPr>
              <a:t>Mrs</a:t>
            </a:r>
            <a:r>
              <a:rPr lang="sv-SE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alibri" charset="0"/>
              </a:rPr>
              <a:t>Yamamoto</a:t>
            </a:r>
            <a:endParaRPr lang="sv-SE" b="1" dirty="0" smtClean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872000" y="431384"/>
            <a:ext cx="2592000" cy="3456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0,00000</a:t>
            </a: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4680000" y="431383"/>
            <a:ext cx="2592000" cy="3456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Spelkaraktärer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icke stereotypa bilder</a:t>
            </a:r>
          </a:p>
        </p:txBody>
      </p:sp>
      <p:pic>
        <p:nvPicPr>
          <p:cNvPr id="14" name="Bildobjekt 13" descr="Mitsunåntingnånting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086" y="618065"/>
            <a:ext cx="1979828" cy="3145044"/>
          </a:xfrm>
          <a:prstGeom prst="rect">
            <a:avLst/>
          </a:prstGeom>
        </p:spPr>
      </p:pic>
      <p:pic>
        <p:nvPicPr>
          <p:cNvPr id="13" name="Bildobjekt 12" descr="Siegfri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082" y="553173"/>
            <a:ext cx="1907835" cy="3243804"/>
          </a:xfrm>
          <a:prstGeom prst="rect">
            <a:avLst/>
          </a:prstGeom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680000" y="3888000"/>
            <a:ext cx="2592000" cy="8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>
                <a:solidFill>
                  <a:schemeClr val="bg1"/>
                </a:solidFill>
                <a:latin typeface="Calibri" charset="0"/>
              </a:rPr>
              <a:t>Originalkaraktär: </a:t>
            </a:r>
          </a:p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 err="1">
                <a:solidFill>
                  <a:schemeClr val="bg1"/>
                </a:solidFill>
                <a:latin typeface="Calibri" charset="0"/>
              </a:rPr>
              <a:t>Leixya</a:t>
            </a:r>
            <a:r>
              <a:rPr lang="sv-SE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sv-SE" b="1" dirty="0" err="1">
                <a:solidFill>
                  <a:schemeClr val="bg1"/>
                </a:solidFill>
                <a:latin typeface="Calibri" charset="0"/>
              </a:rPr>
              <a:t>Soulcalibur</a:t>
            </a:r>
            <a:endParaRPr lang="sv-SE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1872000" y="3888000"/>
            <a:ext cx="2592000" cy="8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>
                <a:solidFill>
                  <a:schemeClr val="bg1"/>
                </a:solidFill>
                <a:latin typeface="Calibri" charset="0"/>
              </a:rPr>
              <a:t>Originalkaraktär: </a:t>
            </a:r>
          </a:p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 err="1">
                <a:solidFill>
                  <a:schemeClr val="bg1"/>
                </a:solidFill>
                <a:latin typeface="Calibri" charset="0"/>
              </a:rPr>
              <a:t>Ivy</a:t>
            </a:r>
            <a:r>
              <a:rPr lang="sv-SE" b="1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sv-SE" b="1" dirty="0" err="1">
                <a:solidFill>
                  <a:schemeClr val="bg1"/>
                </a:solidFill>
                <a:latin typeface="Calibri" charset="0"/>
              </a:rPr>
              <a:t>Soulcalibur</a:t>
            </a:r>
            <a:endParaRPr lang="sv-SE" b="1" dirty="0" smtClean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Filmaffischer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12" name="Bildobjekt 11" descr="Elen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911" y="774712"/>
            <a:ext cx="1510088" cy="2946547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20000" y="4212000"/>
            <a:ext cx="2340000" cy="4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dirty="0" smtClean="0">
                <a:latin typeface="Calibri" charset="0"/>
              </a:rPr>
              <a:t>1930-talet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402000" y="4212000"/>
            <a:ext cx="2340000" cy="4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smtClean="0">
                <a:latin typeface="Calibri" charset="0"/>
              </a:rPr>
              <a:t>1990-talet</a:t>
            </a:r>
            <a:endParaRPr lang="sv-SE" b="1" dirty="0" smtClean="0">
              <a:latin typeface="Calibri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084000" y="4212000"/>
            <a:ext cx="2340000" cy="42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smtClean="0">
                <a:latin typeface="Calibri" charset="0"/>
              </a:rPr>
              <a:t>2000-talet</a:t>
            </a:r>
            <a:endParaRPr lang="sv-SE" b="1" dirty="0" smtClean="0">
              <a:latin typeface="Calibri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99" y="432001"/>
            <a:ext cx="2592000" cy="367200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000" y="431998"/>
            <a:ext cx="2592000" cy="3672000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00" y="432000"/>
            <a:ext cx="2592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grpSp>
        <p:nvGrpSpPr>
          <p:cNvPr id="3" name="Grupp 2"/>
          <p:cNvGrpSpPr>
            <a:grpSpLocks noChangeAspect="1"/>
          </p:cNvGrpSpPr>
          <p:nvPr/>
        </p:nvGrpSpPr>
        <p:grpSpPr>
          <a:xfrm>
            <a:off x="1264914" y="432000"/>
            <a:ext cx="6614171" cy="2015999"/>
            <a:chOff x="1800000" y="719997"/>
            <a:chExt cx="6023627" cy="1836001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000" y="719999"/>
              <a:ext cx="1239299" cy="1835999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000" y="719997"/>
              <a:ext cx="1235627" cy="1835999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00" y="719998"/>
              <a:ext cx="1224906" cy="1835999"/>
            </a:xfrm>
            <a:prstGeom prst="rect">
              <a:avLst/>
            </a:prstGeom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0000" y="719998"/>
              <a:ext cx="1248800" cy="1836000"/>
            </a:xfrm>
            <a:prstGeom prst="rect">
              <a:avLst/>
            </a:prstGeom>
          </p:spPr>
        </p:pic>
      </p:grpSp>
      <p:grpSp>
        <p:nvGrpSpPr>
          <p:cNvPr id="2" name="Grupp 1"/>
          <p:cNvGrpSpPr>
            <a:grpSpLocks noChangeAspect="1"/>
          </p:cNvGrpSpPr>
          <p:nvPr/>
        </p:nvGrpSpPr>
        <p:grpSpPr>
          <a:xfrm>
            <a:off x="2119235" y="2448000"/>
            <a:ext cx="4905530" cy="2015999"/>
            <a:chOff x="2318400" y="2555996"/>
            <a:chExt cx="4467543" cy="1836002"/>
          </a:xfrm>
        </p:grpSpPr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6741" y="2555998"/>
              <a:ext cx="1273212" cy="1835999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4000" y="2555996"/>
              <a:ext cx="1241943" cy="1835999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400" y="2555998"/>
              <a:ext cx="1239423" cy="183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8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505" y="432000"/>
            <a:ext cx="3418370" cy="4031999"/>
          </a:xfrm>
          <a:prstGeom prst="rect">
            <a:avLst/>
          </a:prstGeom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1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spc="-30" dirty="0">
                <a:latin typeface="Calibri" charset="0"/>
              </a:rPr>
              <a:t>Filmaffischer – </a:t>
            </a:r>
            <a:r>
              <a:rPr lang="sv-SE" sz="1100" spc="-30" dirty="0" smtClean="0">
                <a:latin typeface="Calibri" charset="0"/>
              </a:rPr>
              <a:t>stereotypa </a:t>
            </a:r>
            <a:r>
              <a:rPr lang="sv-SE" sz="1100" spc="-30" dirty="0">
                <a:latin typeface="Calibri" charset="0"/>
              </a:rPr>
              <a:t>bilder</a:t>
            </a:r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"/>
            <a:ext cx="4031999" cy="403199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276" y="432000"/>
            <a:ext cx="5839448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Reklam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200" y="432000"/>
            <a:ext cx="27215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91" y="432000"/>
            <a:ext cx="2615351" cy="403199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258" y="432000"/>
            <a:ext cx="2615351" cy="4031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858" y="432000"/>
            <a:ext cx="2615350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>
                <a:solidFill>
                  <a:schemeClr val="bg1"/>
                </a:solidFill>
                <a:latin typeface="Calibri" charset="0"/>
              </a:rPr>
              <a:t>Nyhetsförmedling </a:t>
            </a: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</a:b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Bilden </a:t>
            </a:r>
            <a:r>
              <a:rPr lang="sv-SE" sz="4400" b="1" spc="-150" dirty="0">
                <a:solidFill>
                  <a:schemeClr val="bg1"/>
                </a:solidFill>
                <a:latin typeface="Calibri" charset="0"/>
              </a:rPr>
              <a:t>av </a:t>
            </a: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politikern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8514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Nyhetsförmedling – bilden av politikern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000" y="432000"/>
            <a:ext cx="2700000" cy="403199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999" y="432001"/>
            <a:ext cx="2700000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Nyhetsförmedling – bilden av politikern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2" y="432001"/>
            <a:ext cx="1908000" cy="190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1"/>
            <a:ext cx="1908000" cy="190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02" y="432001"/>
            <a:ext cx="1908000" cy="190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2000"/>
            <a:ext cx="1908000" cy="1908000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432000" y="2556000"/>
            <a:ext cx="8280002" cy="1908001"/>
            <a:chOff x="539998" y="2699998"/>
            <a:chExt cx="8280002" cy="1908001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998" y="2699998"/>
              <a:ext cx="1908000" cy="1908000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4000" y="2699999"/>
              <a:ext cx="1908000" cy="1908000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2000" y="2699999"/>
              <a:ext cx="1908000" cy="1908000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8000" y="2699999"/>
              <a:ext cx="1908000" cy="19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Nyhetsförmedling – bilden av politikern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1494000" y="432000"/>
            <a:ext cx="6156000" cy="1908001"/>
            <a:chOff x="1584000" y="593998"/>
            <a:chExt cx="6156000" cy="1908001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8000" y="593999"/>
              <a:ext cx="1908000" cy="1908000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4000" y="593999"/>
              <a:ext cx="1908000" cy="1908000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2000" y="593998"/>
              <a:ext cx="1908000" cy="1908000"/>
            </a:xfrm>
            <a:prstGeom prst="rect">
              <a:avLst/>
            </a:prstGeom>
          </p:spPr>
        </p:pic>
      </p:grpSp>
      <p:grpSp>
        <p:nvGrpSpPr>
          <p:cNvPr id="3" name="Grupp 2"/>
          <p:cNvGrpSpPr/>
          <p:nvPr/>
        </p:nvGrpSpPr>
        <p:grpSpPr>
          <a:xfrm>
            <a:off x="1494000" y="2556000"/>
            <a:ext cx="6156000" cy="1908002"/>
            <a:chOff x="1512000" y="2699997"/>
            <a:chExt cx="6156000" cy="1908002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2000" y="2699998"/>
              <a:ext cx="1908000" cy="1908000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6000" y="2699997"/>
              <a:ext cx="1908000" cy="1908000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60000" y="2699999"/>
              <a:ext cx="1908000" cy="19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Nyhetsförmedling – bilden av politikern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"/>
            <a:ext cx="4031999" cy="403199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1999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>
                <a:solidFill>
                  <a:schemeClr val="bg1"/>
                </a:solidFill>
                <a:latin typeface="Calibri" charset="0"/>
              </a:rPr>
              <a:t>Sociala </a:t>
            </a: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medier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>
                <a:solidFill>
                  <a:srgbClr val="BDB0F5"/>
                </a:solidFill>
                <a:latin typeface="Calibri" charset="0"/>
              </a:rPr>
              <a:t>Hur ser det ut när kändisar </a:t>
            </a: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/>
            </a:r>
            <a:b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</a:b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publicerar </a:t>
            </a:r>
            <a:r>
              <a:rPr lang="sv-SE" sz="4400" b="1" spc="-150" dirty="0">
                <a:solidFill>
                  <a:srgbClr val="BDB0F5"/>
                </a:solidFill>
                <a:latin typeface="Calibri" charset="0"/>
              </a:rPr>
              <a:t>bilder?</a:t>
            </a: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Sociala medier – hur ser det ut när kändisar publicerar bilder?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000" y="432001"/>
            <a:ext cx="1908000" cy="190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432002"/>
            <a:ext cx="1908000" cy="190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000" y="432000"/>
            <a:ext cx="1908000" cy="1908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556000"/>
            <a:ext cx="1908000" cy="1908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000" y="2556000"/>
            <a:ext cx="1908000" cy="1908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000" y="2556000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>
                <a:solidFill>
                  <a:schemeClr val="bg1"/>
                </a:solidFill>
                <a:latin typeface="Calibri" charset="0"/>
              </a:rPr>
              <a:t>Sociala </a:t>
            </a: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medier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>
                <a:solidFill>
                  <a:srgbClr val="BDB0F5"/>
                </a:solidFill>
                <a:latin typeface="Calibri" charset="0"/>
              </a:rPr>
              <a:t>Hur ser det ut när vi själva </a:t>
            </a: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skapar </a:t>
            </a:r>
            <a:b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</a:b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och publicerar </a:t>
            </a:r>
            <a:r>
              <a:rPr lang="sv-SE" sz="4400" b="1" spc="-150" dirty="0">
                <a:solidFill>
                  <a:srgbClr val="BDB0F5"/>
                </a:solidFill>
                <a:latin typeface="Calibri" charset="0"/>
              </a:rPr>
              <a:t>bilder?</a:t>
            </a: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12877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bildspråket          Reklam –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"/>
            <a:ext cx="4032000" cy="4032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2000"/>
            <a:ext cx="4032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Sociala medier – hur ser det ut när vi själva skapar och publicerar bilder?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432000" y="432000"/>
            <a:ext cx="8280002" cy="1908001"/>
            <a:chOff x="539998" y="593997"/>
            <a:chExt cx="8280002" cy="1908001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4000" y="593998"/>
              <a:ext cx="1908000" cy="1908000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998" y="593998"/>
              <a:ext cx="1908000" cy="1908000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2000" y="593997"/>
              <a:ext cx="1908000" cy="1908000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8000" y="593997"/>
              <a:ext cx="1908000" cy="1908000"/>
            </a:xfrm>
            <a:prstGeom prst="rect">
              <a:avLst/>
            </a:prstGeom>
          </p:spPr>
        </p:pic>
      </p:grpSp>
      <p:grpSp>
        <p:nvGrpSpPr>
          <p:cNvPr id="3" name="Grupp 2"/>
          <p:cNvGrpSpPr/>
          <p:nvPr/>
        </p:nvGrpSpPr>
        <p:grpSpPr>
          <a:xfrm>
            <a:off x="432000" y="2556000"/>
            <a:ext cx="8280002" cy="1908000"/>
            <a:chOff x="539998" y="2699999"/>
            <a:chExt cx="8280002" cy="1908000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998" y="2699999"/>
              <a:ext cx="1908000" cy="1908000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4000" y="2699999"/>
              <a:ext cx="1908000" cy="1908000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2000" y="2699999"/>
              <a:ext cx="1908000" cy="1908000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8000" y="2699999"/>
              <a:ext cx="1908000" cy="19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Filmaffischer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Icke 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4566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icke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icke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"/>
            <a:ext cx="4031999" cy="403199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icke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icke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Filmaffischer – icke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Politikerbilder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Icke 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8641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Politikerbilder – icke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Politikerbilder – icke stereotypa bilder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"/>
            <a:ext cx="4031999" cy="403199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2000"/>
            <a:ext cx="4031999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Reklam – stereotypa bilder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"/>
            <a:ext cx="4031999" cy="4031999"/>
          </a:xfrm>
          <a:prstGeom prst="rect">
            <a:avLst/>
          </a:prstGeom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11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100" spc="-30" dirty="0" smtClean="0">
                <a:latin typeface="Calibri" charset="0"/>
              </a:rPr>
              <a:t>Reklam – stereotypa bilder</a:t>
            </a:r>
            <a:endParaRPr lang="sv-SE" sz="1100" spc="-30" dirty="0">
              <a:latin typeface="Calibri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1999"/>
            <a:ext cx="4031999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>
                <a:solidFill>
                  <a:schemeClr val="bg1"/>
                </a:solidFill>
                <a:latin typeface="Calibri" charset="0"/>
              </a:rPr>
              <a:t>Sociala </a:t>
            </a: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medier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Personer som vill bryta normer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19881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Sociala medier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personer som bryter normer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3508" y="457200"/>
            <a:ext cx="2416983" cy="3744000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637457" y="4176000"/>
            <a:ext cx="1869086" cy="4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spc="-50" dirty="0">
                <a:solidFill>
                  <a:schemeClr val="bg1"/>
                </a:solidFill>
                <a:latin typeface="Calibri" charset="0"/>
              </a:rPr>
              <a:t>@</a:t>
            </a:r>
            <a:r>
              <a:rPr lang="sv-SE" b="1" spc="-50" dirty="0" err="1">
                <a:solidFill>
                  <a:schemeClr val="bg1"/>
                </a:solidFill>
                <a:latin typeface="Calibri" charset="0"/>
              </a:rPr>
              <a:t>lindbergfrejas</a:t>
            </a:r>
            <a:endParaRPr lang="sv-SE" b="1" spc="-5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Sociala medier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personer som bryter normer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78825" y="4176000"/>
            <a:ext cx="2986347" cy="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spc="-50" dirty="0">
                <a:solidFill>
                  <a:schemeClr val="bg1"/>
                </a:solidFill>
                <a:latin typeface="Calibri" charset="0"/>
              </a:rPr>
              <a:t>@</a:t>
            </a:r>
            <a:r>
              <a:rPr lang="sv-SE" b="1" spc="-50" dirty="0" err="1">
                <a:solidFill>
                  <a:schemeClr val="bg1"/>
                </a:solidFill>
                <a:latin typeface="Calibri" charset="0"/>
              </a:rPr>
              <a:t>babe_ebba</a:t>
            </a:r>
            <a:endParaRPr lang="sv-SE" b="1" spc="-5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826" y="432000"/>
            <a:ext cx="2986347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Sociala medier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personer som bryter normer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700000" y="4176000"/>
            <a:ext cx="3744000" cy="5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spc="-50" dirty="0">
                <a:solidFill>
                  <a:schemeClr val="bg1"/>
                </a:solidFill>
                <a:latin typeface="Calibri" charset="0"/>
              </a:rPr>
              <a:t>@</a:t>
            </a:r>
            <a:r>
              <a:rPr lang="sv-SE" b="1" spc="-50" dirty="0" err="1">
                <a:solidFill>
                  <a:schemeClr val="bg1"/>
                </a:solidFill>
                <a:latin typeface="Calibri" charset="0"/>
              </a:rPr>
              <a:t>babe_ebba</a:t>
            </a:r>
            <a:endParaRPr lang="sv-SE" b="1" spc="-5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000" y="432000"/>
            <a:ext cx="37440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Sociala medier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personer som bryter normer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700000" y="4176000"/>
            <a:ext cx="3744000" cy="5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spc="-50" dirty="0">
                <a:solidFill>
                  <a:schemeClr val="bg1"/>
                </a:solidFill>
                <a:latin typeface="Calibri" charset="0"/>
              </a:rPr>
              <a:t>@</a:t>
            </a:r>
            <a:r>
              <a:rPr lang="sv-SE" b="1" spc="-50" dirty="0" err="1">
                <a:solidFill>
                  <a:schemeClr val="bg1"/>
                </a:solidFill>
                <a:latin typeface="Calibri" charset="0"/>
              </a:rPr>
              <a:t>Ibkamara</a:t>
            </a:r>
            <a:endParaRPr lang="sv-SE" b="1" spc="-5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000" y="432000"/>
            <a:ext cx="37440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Sociala medier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personer som bryter normer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19152" y="4176000"/>
            <a:ext cx="4905696" cy="5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spc="-50" dirty="0">
                <a:solidFill>
                  <a:schemeClr val="bg1"/>
                </a:solidFill>
                <a:latin typeface="Calibri" charset="0"/>
              </a:rPr>
              <a:t>@</a:t>
            </a:r>
            <a:r>
              <a:rPr lang="sv-SE" b="1" spc="-50" dirty="0" err="1">
                <a:solidFill>
                  <a:schemeClr val="bg1"/>
                </a:solidFill>
                <a:latin typeface="Calibri" charset="0"/>
              </a:rPr>
              <a:t>sdahlstrom</a:t>
            </a:r>
            <a:endParaRPr lang="sv-SE" b="1" spc="-5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152" y="432000"/>
            <a:ext cx="4905696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Sociala medier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personer som bryter normer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68000" y="3672000"/>
            <a:ext cx="8208000" cy="4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1900"/>
              </a:lnSpc>
              <a:buClr>
                <a:srgbClr val="000000"/>
              </a:buClr>
              <a:buSzPct val="100000"/>
            </a:pPr>
            <a:r>
              <a:rPr lang="sv-SE" b="1" spc="-50" dirty="0">
                <a:solidFill>
                  <a:schemeClr val="bg1"/>
                </a:solidFill>
                <a:latin typeface="Calibri" charset="0"/>
              </a:rPr>
              <a:t>@</a:t>
            </a:r>
            <a:r>
              <a:rPr lang="sv-SE" b="1" spc="-50" dirty="0" err="1">
                <a:solidFill>
                  <a:schemeClr val="bg1"/>
                </a:solidFill>
                <a:latin typeface="Calibri" charset="0"/>
              </a:rPr>
              <a:t>notoriouslydapper</a:t>
            </a:r>
            <a:endParaRPr lang="sv-SE" b="1" spc="-50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468000" y="1080000"/>
            <a:ext cx="8208000" cy="2592000"/>
            <a:chOff x="468000" y="1260000"/>
            <a:chExt cx="8208000" cy="2592000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000" y="1260000"/>
              <a:ext cx="2592000" cy="2592000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000" y="1260000"/>
              <a:ext cx="2592000" cy="2592000"/>
            </a:xfrm>
            <a:prstGeom prst="rect">
              <a:avLst/>
            </a:prstGeom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4000" y="1260000"/>
              <a:ext cx="2592000" cy="25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2052000"/>
            <a:ext cx="9144000" cy="77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Om en bild säger tusen ord, </a:t>
            </a:r>
          </a:p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vad säger då tusen bilder? </a:t>
            </a:r>
            <a:endParaRPr lang="sv-SE" sz="2400" b="1" spc="-3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2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Om en bild säger tusen ord, vad säger då tusen bilder?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63" name="Bildobjekt 6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3027"/>
            <a:ext cx="1224000" cy="1224000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000" y="3240000"/>
            <a:ext cx="1224000" cy="1224000"/>
          </a:xfrm>
          <a:prstGeom prst="rect">
            <a:avLst/>
          </a:prstGeom>
        </p:spPr>
      </p:pic>
      <p:pic>
        <p:nvPicPr>
          <p:cNvPr id="65" name="Bildobjekt 6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0" y="433027"/>
            <a:ext cx="1224000" cy="1224000"/>
          </a:xfrm>
          <a:prstGeom prst="rect">
            <a:avLst/>
          </a:prstGeom>
        </p:spPr>
      </p:pic>
      <p:pic>
        <p:nvPicPr>
          <p:cNvPr id="66" name="Bildobjekt 6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000" y="432000"/>
            <a:ext cx="1224000" cy="1224000"/>
          </a:xfrm>
          <a:prstGeom prst="rect">
            <a:avLst/>
          </a:prstGeom>
        </p:spPr>
      </p:pic>
      <p:pic>
        <p:nvPicPr>
          <p:cNvPr id="69" name="Bildobjekt 6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0" y="3240000"/>
            <a:ext cx="1224000" cy="1224000"/>
          </a:xfrm>
          <a:prstGeom prst="rect">
            <a:avLst/>
          </a:prstGeom>
        </p:spPr>
      </p:pic>
      <p:pic>
        <p:nvPicPr>
          <p:cNvPr id="70" name="Bildobjekt 6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000" y="3240000"/>
            <a:ext cx="1224000" cy="1224000"/>
          </a:xfrm>
          <a:prstGeom prst="rect">
            <a:avLst/>
          </a:prstGeom>
        </p:spPr>
      </p:pic>
      <p:pic>
        <p:nvPicPr>
          <p:cNvPr id="71" name="Bildobjekt 7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3240000"/>
            <a:ext cx="1224000" cy="1224000"/>
          </a:xfrm>
          <a:prstGeom prst="rect">
            <a:avLst/>
          </a:prstGeom>
        </p:spPr>
      </p:pic>
      <p:pic>
        <p:nvPicPr>
          <p:cNvPr id="72" name="Bildobjekt 7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1836000"/>
            <a:ext cx="1224000" cy="1224000"/>
          </a:xfrm>
          <a:prstGeom prst="rect">
            <a:avLst/>
          </a:prstGeom>
        </p:spPr>
      </p:pic>
      <p:pic>
        <p:nvPicPr>
          <p:cNvPr id="75" name="Bildobjekt 7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000" y="3240000"/>
            <a:ext cx="1224000" cy="1224000"/>
          </a:xfrm>
          <a:prstGeom prst="rect">
            <a:avLst/>
          </a:prstGeom>
        </p:spPr>
      </p:pic>
      <p:pic>
        <p:nvPicPr>
          <p:cNvPr id="76" name="Bildobjekt 7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000" y="433027"/>
            <a:ext cx="1224000" cy="1224000"/>
          </a:xfrm>
          <a:prstGeom prst="rect">
            <a:avLst/>
          </a:prstGeom>
        </p:spPr>
      </p:pic>
      <p:pic>
        <p:nvPicPr>
          <p:cNvPr id="77" name="Bildobjekt 7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000" y="1836000"/>
            <a:ext cx="1224000" cy="1224000"/>
          </a:xfrm>
          <a:prstGeom prst="rect">
            <a:avLst/>
          </a:prstGeom>
        </p:spPr>
      </p:pic>
      <p:pic>
        <p:nvPicPr>
          <p:cNvPr id="78" name="Bildobjekt 77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000" y="432000"/>
            <a:ext cx="1224000" cy="1224000"/>
          </a:xfrm>
          <a:prstGeom prst="rect">
            <a:avLst/>
          </a:prstGeom>
        </p:spPr>
      </p:pic>
      <p:pic>
        <p:nvPicPr>
          <p:cNvPr id="81" name="Bildobjekt 80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0" y="3240000"/>
            <a:ext cx="1224000" cy="1224000"/>
          </a:xfrm>
          <a:prstGeom prst="rect">
            <a:avLst/>
          </a:prstGeom>
        </p:spPr>
      </p:pic>
      <p:grpSp>
        <p:nvGrpSpPr>
          <p:cNvPr id="6" name="Grupp 5"/>
          <p:cNvGrpSpPr/>
          <p:nvPr/>
        </p:nvGrpSpPr>
        <p:grpSpPr>
          <a:xfrm>
            <a:off x="2173709" y="1872000"/>
            <a:ext cx="4829341" cy="1097363"/>
            <a:chOff x="2154659" y="1867750"/>
            <a:chExt cx="4829341" cy="1097363"/>
          </a:xfrm>
        </p:grpSpPr>
        <p:grpSp>
          <p:nvGrpSpPr>
            <p:cNvPr id="5" name="Grupp 4"/>
            <p:cNvGrpSpPr/>
            <p:nvPr/>
          </p:nvGrpSpPr>
          <p:grpSpPr>
            <a:xfrm>
              <a:off x="2154659" y="1867750"/>
              <a:ext cx="4829341" cy="1097363"/>
              <a:chOff x="2154659" y="1867750"/>
              <a:chExt cx="4829341" cy="1097363"/>
            </a:xfrm>
          </p:grpSpPr>
          <p:sp>
            <p:nvSpPr>
              <p:cNvPr id="17" name="Text Box 1"/>
              <p:cNvSpPr txBox="1">
                <a:spLocks noChangeArrowheads="1"/>
              </p:cNvSpPr>
              <p:nvPr/>
            </p:nvSpPr>
            <p:spPr bwMode="auto">
              <a:xfrm>
                <a:off x="4576241" y="1867750"/>
                <a:ext cx="438522" cy="251999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Aktiv</a:t>
                </a:r>
              </a:p>
            </p:txBody>
          </p:sp>
          <p:sp>
            <p:nvSpPr>
              <p:cNvPr id="20" name="Text Box 1"/>
              <p:cNvSpPr txBox="1">
                <a:spLocks noChangeArrowheads="1"/>
              </p:cNvSpPr>
              <p:nvPr/>
            </p:nvSpPr>
            <p:spPr bwMode="auto">
              <a:xfrm>
                <a:off x="3916302" y="2731750"/>
                <a:ext cx="493313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Stark</a:t>
                </a:r>
              </a:p>
            </p:txBody>
          </p:sp>
          <p:sp>
            <p:nvSpPr>
              <p:cNvPr id="22" name="Text Box 1"/>
              <p:cNvSpPr txBox="1">
                <a:spLocks noChangeArrowheads="1"/>
              </p:cNvSpPr>
              <p:nvPr/>
            </p:nvSpPr>
            <p:spPr bwMode="auto">
              <a:xfrm>
                <a:off x="2853671" y="1867750"/>
                <a:ext cx="1088670" cy="251999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Inte </a:t>
                </a:r>
                <a:r>
                  <a:rPr lang="sv-SE" sz="1100" b="1" dirty="0">
                    <a:solidFill>
                      <a:schemeClr val="bg1"/>
                    </a:solidFill>
                    <a:latin typeface="Calibri" charset="0"/>
                  </a:rPr>
                  <a:t>känna </a:t>
                </a: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känslor</a:t>
                </a:r>
              </a:p>
            </p:txBody>
          </p:sp>
          <p:sp>
            <p:nvSpPr>
              <p:cNvPr id="24" name="Text Box 1"/>
              <p:cNvSpPr txBox="1">
                <a:spLocks noChangeArrowheads="1"/>
              </p:cNvSpPr>
              <p:nvPr/>
            </p:nvSpPr>
            <p:spPr bwMode="auto">
              <a:xfrm>
                <a:off x="2154659" y="2310550"/>
                <a:ext cx="358726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Tuff</a:t>
                </a:r>
              </a:p>
            </p:txBody>
          </p:sp>
          <p:sp>
            <p:nvSpPr>
              <p:cNvPr id="26" name="Text Box 1"/>
              <p:cNvSpPr txBox="1">
                <a:spLocks noChangeArrowheads="1"/>
              </p:cNvSpPr>
              <p:nvPr/>
            </p:nvSpPr>
            <p:spPr bwMode="auto">
              <a:xfrm>
                <a:off x="2847614" y="2731750"/>
                <a:ext cx="615358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Dominant</a:t>
                </a:r>
              </a:p>
            </p:txBody>
          </p:sp>
          <p:sp>
            <p:nvSpPr>
              <p:cNvPr id="39" name="Text Box 1"/>
              <p:cNvSpPr txBox="1">
                <a:spLocks noChangeArrowheads="1"/>
              </p:cNvSpPr>
              <p:nvPr/>
            </p:nvSpPr>
            <p:spPr bwMode="auto">
              <a:xfrm>
                <a:off x="4778759" y="2731750"/>
                <a:ext cx="413510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Lång</a:t>
                </a:r>
              </a:p>
            </p:txBody>
          </p:sp>
          <p:sp>
            <p:nvSpPr>
              <p:cNvPr id="40" name="Text Box 1"/>
              <p:cNvSpPr txBox="1">
                <a:spLocks noChangeArrowheads="1"/>
              </p:cNvSpPr>
              <p:nvPr/>
            </p:nvSpPr>
            <p:spPr bwMode="auto">
              <a:xfrm>
                <a:off x="5580322" y="2731750"/>
                <a:ext cx="669154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Allvarlig</a:t>
                </a:r>
              </a:p>
            </p:txBody>
          </p:sp>
          <p:sp>
            <p:nvSpPr>
              <p:cNvPr id="41" name="Text Box 1"/>
              <p:cNvSpPr txBox="1">
                <a:spLocks noChangeArrowheads="1"/>
              </p:cNvSpPr>
              <p:nvPr/>
            </p:nvSpPr>
            <p:spPr bwMode="auto">
              <a:xfrm>
                <a:off x="6120186" y="2309652"/>
                <a:ext cx="863814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Ha kontroll</a:t>
                </a:r>
              </a:p>
            </p:txBody>
          </p:sp>
          <p:sp>
            <p:nvSpPr>
              <p:cNvPr id="85" name="Text Box 1"/>
              <p:cNvSpPr txBox="1">
                <a:spLocks noChangeArrowheads="1"/>
              </p:cNvSpPr>
              <p:nvPr/>
            </p:nvSpPr>
            <p:spPr bwMode="auto">
              <a:xfrm>
                <a:off x="5485957" y="1867750"/>
                <a:ext cx="799385" cy="251999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Muskulös</a:t>
                </a:r>
              </a:p>
            </p:txBody>
          </p:sp>
        </p:grpSp>
        <p:grpSp>
          <p:nvGrpSpPr>
            <p:cNvPr id="4" name="Grupp 3"/>
            <p:cNvGrpSpPr/>
            <p:nvPr/>
          </p:nvGrpSpPr>
          <p:grpSpPr>
            <a:xfrm>
              <a:off x="2513385" y="2119749"/>
              <a:ext cx="3606801" cy="631614"/>
              <a:chOff x="2513385" y="2119749"/>
              <a:chExt cx="3606801" cy="631614"/>
            </a:xfrm>
          </p:grpSpPr>
          <p:cxnSp>
            <p:nvCxnSpPr>
              <p:cNvPr id="88" name="Rak 87"/>
              <p:cNvCxnSpPr/>
              <p:nvPr/>
            </p:nvCxnSpPr>
            <p:spPr>
              <a:xfrm flipV="1">
                <a:off x="4545852" y="2139362"/>
                <a:ext cx="1339798" cy="312886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Rak 89"/>
              <p:cNvCxnSpPr/>
              <p:nvPr/>
            </p:nvCxnSpPr>
            <p:spPr>
              <a:xfrm>
                <a:off x="4601134" y="2445363"/>
                <a:ext cx="1519052" cy="58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ak 92"/>
              <p:cNvCxnSpPr/>
              <p:nvPr/>
            </p:nvCxnSpPr>
            <p:spPr>
              <a:xfrm>
                <a:off x="4538357" y="2452176"/>
                <a:ext cx="1376542" cy="29918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ak 95"/>
              <p:cNvCxnSpPr/>
              <p:nvPr/>
            </p:nvCxnSpPr>
            <p:spPr>
              <a:xfrm>
                <a:off x="4545852" y="2452176"/>
                <a:ext cx="439662" cy="29918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ak 98"/>
              <p:cNvCxnSpPr/>
              <p:nvPr/>
            </p:nvCxnSpPr>
            <p:spPr>
              <a:xfrm flipH="1">
                <a:off x="4162959" y="2464390"/>
                <a:ext cx="382893" cy="28697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ak 101"/>
              <p:cNvCxnSpPr/>
              <p:nvPr/>
            </p:nvCxnSpPr>
            <p:spPr>
              <a:xfrm flipH="1">
                <a:off x="3155293" y="2464390"/>
                <a:ext cx="1390559" cy="28697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ak 108"/>
              <p:cNvCxnSpPr>
                <a:endCxn id="22" idx="2"/>
              </p:cNvCxnSpPr>
              <p:nvPr/>
            </p:nvCxnSpPr>
            <p:spPr>
              <a:xfrm flipH="1" flipV="1">
                <a:off x="3398006" y="2119749"/>
                <a:ext cx="1147846" cy="312814"/>
              </a:xfrm>
              <a:prstGeom prst="line">
                <a:avLst/>
              </a:prstGeom>
              <a:ln w="12700" cap="sq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ak 111"/>
              <p:cNvCxnSpPr>
                <a:endCxn id="17" idx="2"/>
              </p:cNvCxnSpPr>
              <p:nvPr/>
            </p:nvCxnSpPr>
            <p:spPr>
              <a:xfrm flipV="1">
                <a:off x="4545852" y="2119749"/>
                <a:ext cx="249650" cy="31295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k 42"/>
              <p:cNvCxnSpPr/>
              <p:nvPr/>
            </p:nvCxnSpPr>
            <p:spPr>
              <a:xfrm>
                <a:off x="2513385" y="2446845"/>
                <a:ext cx="1998857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ktangel 43"/>
            <p:cNvSpPr/>
            <p:nvPr/>
          </p:nvSpPr>
          <p:spPr>
            <a:xfrm>
              <a:off x="4213493" y="2216264"/>
              <a:ext cx="674558" cy="43288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tIns="72000" bIns="9000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sv-SE" b="1" dirty="0">
                  <a:latin typeface="Calibri" charset="0"/>
                </a:rPr>
                <a:t>Han</a:t>
              </a:r>
              <a:endParaRPr lang="sv-SE" dirty="0"/>
            </a:p>
          </p:txBody>
        </p:sp>
      </p:grpSp>
      <p:pic>
        <p:nvPicPr>
          <p:cNvPr id="45" name="Bildobjekt 44" descr="CS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0" y="432000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ktangel 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2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Om en bild säger tusen ord, vad säger då tusen bilder?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pic>
        <p:nvPicPr>
          <p:cNvPr id="63" name="Bildobjekt 6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99" y="433498"/>
            <a:ext cx="1224000" cy="1224000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1534" y="3240000"/>
            <a:ext cx="1224000" cy="1224000"/>
          </a:xfrm>
          <a:prstGeom prst="rect">
            <a:avLst/>
          </a:prstGeom>
        </p:spPr>
      </p:pic>
      <p:pic>
        <p:nvPicPr>
          <p:cNvPr id="65" name="Bildobjekt 6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001" y="432000"/>
            <a:ext cx="1224000" cy="1223891"/>
          </a:xfrm>
          <a:prstGeom prst="rect">
            <a:avLst/>
          </a:prstGeom>
        </p:spPr>
      </p:pic>
      <p:pic>
        <p:nvPicPr>
          <p:cNvPr id="75" name="Bildobjekt 7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000" y="3240000"/>
            <a:ext cx="1224000" cy="1224000"/>
          </a:xfrm>
          <a:prstGeom prst="rect">
            <a:avLst/>
          </a:prstGeom>
        </p:spPr>
      </p:pic>
      <p:pic>
        <p:nvPicPr>
          <p:cNvPr id="77" name="Bildobjekt 7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000" y="1836000"/>
            <a:ext cx="1224000" cy="1224000"/>
          </a:xfrm>
          <a:prstGeom prst="rect">
            <a:avLst/>
          </a:prstGeom>
        </p:spPr>
      </p:pic>
      <p:pic>
        <p:nvPicPr>
          <p:cNvPr id="78" name="Bildobjekt 7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0" y="432565"/>
            <a:ext cx="1224000" cy="1224000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0" y="3240000"/>
            <a:ext cx="1224000" cy="122400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98" y="3240000"/>
            <a:ext cx="1224000" cy="1224000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000" y="432000"/>
            <a:ext cx="1224000" cy="1224000"/>
          </a:xfrm>
          <a:prstGeom prst="rect">
            <a:avLst/>
          </a:prstGeom>
        </p:spPr>
      </p:pic>
      <p:pic>
        <p:nvPicPr>
          <p:cNvPr id="51" name="Bildobjekt 5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0" y="3240000"/>
            <a:ext cx="1224000" cy="1224000"/>
          </a:xfrm>
          <a:prstGeom prst="rect">
            <a:avLst/>
          </a:prstGeom>
        </p:spPr>
      </p:pic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0" y="431891"/>
            <a:ext cx="1224000" cy="1224000"/>
          </a:xfrm>
          <a:prstGeom prst="rect">
            <a:avLst/>
          </a:prstGeom>
        </p:spPr>
      </p:pic>
      <p:grpSp>
        <p:nvGrpSpPr>
          <p:cNvPr id="6" name="Grupp 5"/>
          <p:cNvGrpSpPr/>
          <p:nvPr/>
        </p:nvGrpSpPr>
        <p:grpSpPr>
          <a:xfrm>
            <a:off x="2132142" y="1872000"/>
            <a:ext cx="4859248" cy="1097363"/>
            <a:chOff x="2132142" y="1942768"/>
            <a:chExt cx="4859248" cy="1097363"/>
          </a:xfrm>
        </p:grpSpPr>
        <p:grpSp>
          <p:nvGrpSpPr>
            <p:cNvPr id="4" name="Grupp 3"/>
            <p:cNvGrpSpPr/>
            <p:nvPr/>
          </p:nvGrpSpPr>
          <p:grpSpPr>
            <a:xfrm>
              <a:off x="2132142" y="1942768"/>
              <a:ext cx="4859248" cy="1097363"/>
              <a:chOff x="2132142" y="1942768"/>
              <a:chExt cx="4859248" cy="1097363"/>
            </a:xfrm>
          </p:grpSpPr>
          <p:sp>
            <p:nvSpPr>
              <p:cNvPr id="56" name="Text Box 1"/>
              <p:cNvSpPr txBox="1">
                <a:spLocks noChangeArrowheads="1"/>
              </p:cNvSpPr>
              <p:nvPr/>
            </p:nvSpPr>
            <p:spPr bwMode="auto">
              <a:xfrm>
                <a:off x="5276420" y="1942768"/>
                <a:ext cx="551620" cy="251999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>
                    <a:solidFill>
                      <a:schemeClr val="bg1"/>
                    </a:solidFill>
                    <a:latin typeface="Calibri" charset="0"/>
                  </a:rPr>
                  <a:t>Gullig</a:t>
                </a:r>
                <a:endParaRPr lang="sv-SE" sz="1100" b="1" dirty="0" smtClean="0">
                  <a:solidFill>
                    <a:schemeClr val="bg1"/>
                  </a:solidFill>
                  <a:latin typeface="Calibri" charset="0"/>
                </a:endParaRPr>
              </a:p>
            </p:txBody>
          </p:sp>
          <p:sp>
            <p:nvSpPr>
              <p:cNvPr id="57" name="Text Box 1"/>
              <p:cNvSpPr txBox="1">
                <a:spLocks noChangeArrowheads="1"/>
              </p:cNvSpPr>
              <p:nvPr/>
            </p:nvSpPr>
            <p:spPr bwMode="auto">
              <a:xfrm>
                <a:off x="2683137" y="2806768"/>
                <a:ext cx="732669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Känslosam</a:t>
                </a:r>
              </a:p>
            </p:txBody>
          </p:sp>
          <p:sp>
            <p:nvSpPr>
              <p:cNvPr id="58" name="Text Box 1"/>
              <p:cNvSpPr txBox="1">
                <a:spLocks noChangeArrowheads="1"/>
              </p:cNvSpPr>
              <p:nvPr/>
            </p:nvSpPr>
            <p:spPr bwMode="auto">
              <a:xfrm>
                <a:off x="3423033" y="1942768"/>
                <a:ext cx="760963" cy="251999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Inbjudande</a:t>
                </a:r>
              </a:p>
            </p:txBody>
          </p:sp>
          <p:sp>
            <p:nvSpPr>
              <p:cNvPr id="59" name="Text Box 1"/>
              <p:cNvSpPr txBox="1">
                <a:spLocks noChangeArrowheads="1"/>
              </p:cNvSpPr>
              <p:nvPr/>
            </p:nvSpPr>
            <p:spPr bwMode="auto">
              <a:xfrm>
                <a:off x="2132142" y="2385568"/>
                <a:ext cx="605776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Ofarlig</a:t>
                </a:r>
              </a:p>
            </p:txBody>
          </p:sp>
          <p:sp>
            <p:nvSpPr>
              <p:cNvPr id="61" name="Text Box 1"/>
              <p:cNvSpPr txBox="1">
                <a:spLocks noChangeArrowheads="1"/>
              </p:cNvSpPr>
              <p:nvPr/>
            </p:nvSpPr>
            <p:spPr bwMode="auto">
              <a:xfrm>
                <a:off x="3758460" y="2806768"/>
                <a:ext cx="721631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Vänlig</a:t>
                </a:r>
              </a:p>
            </p:txBody>
          </p:sp>
          <p:sp>
            <p:nvSpPr>
              <p:cNvPr id="62" name="Text Box 1"/>
              <p:cNvSpPr txBox="1">
                <a:spLocks noChangeArrowheads="1"/>
              </p:cNvSpPr>
              <p:nvPr/>
            </p:nvSpPr>
            <p:spPr bwMode="auto">
              <a:xfrm>
                <a:off x="5887803" y="2806768"/>
                <a:ext cx="669154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Snygg</a:t>
                </a:r>
              </a:p>
            </p:txBody>
          </p:sp>
          <p:sp>
            <p:nvSpPr>
              <p:cNvPr id="67" name="Text Box 1"/>
              <p:cNvSpPr txBox="1">
                <a:spLocks noChangeArrowheads="1"/>
              </p:cNvSpPr>
              <p:nvPr/>
            </p:nvSpPr>
            <p:spPr bwMode="auto">
              <a:xfrm>
                <a:off x="6486022" y="2384670"/>
                <a:ext cx="505368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Smal</a:t>
                </a:r>
              </a:p>
            </p:txBody>
          </p:sp>
          <p:sp>
            <p:nvSpPr>
              <p:cNvPr id="68" name="Text Box 1"/>
              <p:cNvSpPr txBox="1">
                <a:spLocks noChangeArrowheads="1"/>
              </p:cNvSpPr>
              <p:nvPr/>
            </p:nvSpPr>
            <p:spPr bwMode="auto">
              <a:xfrm>
                <a:off x="6161043" y="1942768"/>
                <a:ext cx="487182" cy="251999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Sexig</a:t>
                </a:r>
              </a:p>
            </p:txBody>
          </p:sp>
          <p:sp>
            <p:nvSpPr>
              <p:cNvPr id="94" name="Text Box 1"/>
              <p:cNvSpPr txBox="1">
                <a:spLocks noChangeArrowheads="1"/>
              </p:cNvSpPr>
              <p:nvPr/>
            </p:nvSpPr>
            <p:spPr bwMode="auto">
              <a:xfrm>
                <a:off x="4817074" y="2806768"/>
                <a:ext cx="805193" cy="23336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Förförande</a:t>
                </a:r>
              </a:p>
            </p:txBody>
          </p:sp>
          <p:sp>
            <p:nvSpPr>
              <p:cNvPr id="95" name="Text Box 1"/>
              <p:cNvSpPr txBox="1">
                <a:spLocks noChangeArrowheads="1"/>
              </p:cNvSpPr>
              <p:nvPr/>
            </p:nvSpPr>
            <p:spPr bwMode="auto">
              <a:xfrm>
                <a:off x="4576050" y="1942768"/>
                <a:ext cx="372287" cy="251999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Söt</a:t>
                </a:r>
              </a:p>
            </p:txBody>
          </p:sp>
          <p:sp>
            <p:nvSpPr>
              <p:cNvPr id="97" name="Text Box 1"/>
              <p:cNvSpPr txBox="1">
                <a:spLocks noChangeArrowheads="1"/>
              </p:cNvSpPr>
              <p:nvPr/>
            </p:nvSpPr>
            <p:spPr bwMode="auto">
              <a:xfrm>
                <a:off x="2390594" y="1942768"/>
                <a:ext cx="760963" cy="251999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8000" rIns="0" bIns="0" anchor="t" anchorCtr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lnSpc>
                    <a:spcPts val="1600"/>
                  </a:lnSpc>
                  <a:buClr>
                    <a:srgbClr val="000000"/>
                  </a:buClr>
                  <a:buSzPct val="100000"/>
                </a:pPr>
                <a:r>
                  <a:rPr lang="sv-SE" sz="1100" b="1" dirty="0" smtClean="0">
                    <a:solidFill>
                      <a:schemeClr val="bg1"/>
                    </a:solidFill>
                    <a:latin typeface="Calibri" charset="0"/>
                  </a:rPr>
                  <a:t>Passiv</a:t>
                </a:r>
              </a:p>
            </p:txBody>
          </p:sp>
        </p:grpSp>
        <p:grpSp>
          <p:nvGrpSpPr>
            <p:cNvPr id="3" name="Grupp 2"/>
            <p:cNvGrpSpPr/>
            <p:nvPr/>
          </p:nvGrpSpPr>
          <p:grpSpPr>
            <a:xfrm>
              <a:off x="2737918" y="2194767"/>
              <a:ext cx="3748104" cy="612001"/>
              <a:chOff x="2737918" y="2194767"/>
              <a:chExt cx="3748104" cy="612001"/>
            </a:xfrm>
          </p:grpSpPr>
          <p:cxnSp>
            <p:nvCxnSpPr>
              <p:cNvPr id="73" name="Rak 72"/>
              <p:cNvCxnSpPr>
                <a:endCxn id="68" idx="2"/>
              </p:cNvCxnSpPr>
              <p:nvPr/>
            </p:nvCxnSpPr>
            <p:spPr>
              <a:xfrm flipV="1">
                <a:off x="4578608" y="2194767"/>
                <a:ext cx="1826026" cy="32073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ak 78"/>
              <p:cNvCxnSpPr>
                <a:endCxn id="67" idx="1"/>
              </p:cNvCxnSpPr>
              <p:nvPr/>
            </p:nvCxnSpPr>
            <p:spPr>
              <a:xfrm>
                <a:off x="4608524" y="2500768"/>
                <a:ext cx="1877498" cy="58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ak 79"/>
              <p:cNvCxnSpPr>
                <a:endCxn id="62" idx="0"/>
              </p:cNvCxnSpPr>
              <p:nvPr/>
            </p:nvCxnSpPr>
            <p:spPr>
              <a:xfrm>
                <a:off x="4576050" y="2524047"/>
                <a:ext cx="1646330" cy="282721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ak 81"/>
              <p:cNvCxnSpPr/>
              <p:nvPr/>
            </p:nvCxnSpPr>
            <p:spPr>
              <a:xfrm>
                <a:off x="4569193" y="2507581"/>
                <a:ext cx="439662" cy="29918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ak 82"/>
              <p:cNvCxnSpPr/>
              <p:nvPr/>
            </p:nvCxnSpPr>
            <p:spPr>
              <a:xfrm flipH="1">
                <a:off x="4186300" y="2519795"/>
                <a:ext cx="382893" cy="28697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ak 83"/>
              <p:cNvCxnSpPr/>
              <p:nvPr/>
            </p:nvCxnSpPr>
            <p:spPr>
              <a:xfrm flipH="1">
                <a:off x="3178634" y="2519795"/>
                <a:ext cx="1390559" cy="28697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ak 86"/>
              <p:cNvCxnSpPr>
                <a:endCxn id="58" idx="2"/>
              </p:cNvCxnSpPr>
              <p:nvPr/>
            </p:nvCxnSpPr>
            <p:spPr>
              <a:xfrm flipH="1" flipV="1">
                <a:off x="3803515" y="2194767"/>
                <a:ext cx="765678" cy="31281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ak 88"/>
              <p:cNvCxnSpPr>
                <a:endCxn id="56" idx="2"/>
              </p:cNvCxnSpPr>
              <p:nvPr/>
            </p:nvCxnSpPr>
            <p:spPr>
              <a:xfrm flipV="1">
                <a:off x="4566635" y="2194767"/>
                <a:ext cx="985595" cy="305965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ak 97"/>
              <p:cNvCxnSpPr>
                <a:endCxn id="95" idx="2"/>
              </p:cNvCxnSpPr>
              <p:nvPr/>
            </p:nvCxnSpPr>
            <p:spPr>
              <a:xfrm flipV="1">
                <a:off x="4575708" y="2194767"/>
                <a:ext cx="186486" cy="32928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ak 99"/>
              <p:cNvCxnSpPr>
                <a:endCxn id="97" idx="2"/>
              </p:cNvCxnSpPr>
              <p:nvPr/>
            </p:nvCxnSpPr>
            <p:spPr>
              <a:xfrm flipH="1" flipV="1">
                <a:off x="2771076" y="2194767"/>
                <a:ext cx="1804974" cy="32073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Rak 292"/>
              <p:cNvCxnSpPr>
                <a:stCxn id="59" idx="3"/>
              </p:cNvCxnSpPr>
              <p:nvPr/>
            </p:nvCxnSpPr>
            <p:spPr>
              <a:xfrm>
                <a:off x="2737918" y="2502250"/>
                <a:ext cx="1795559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ektangel 91"/>
            <p:cNvSpPr/>
            <p:nvPr/>
          </p:nvSpPr>
          <p:spPr>
            <a:xfrm>
              <a:off x="4236834" y="2291282"/>
              <a:ext cx="674558" cy="43288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tIns="72000" bIns="9000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sv-SE" b="1" dirty="0" smtClean="0">
                  <a:latin typeface="Calibri" charset="0"/>
                </a:rPr>
                <a:t>Hon</a:t>
              </a:r>
              <a:endParaRPr lang="sv-SE" dirty="0"/>
            </a:p>
          </p:txBody>
        </p:sp>
      </p:grpSp>
      <p:pic>
        <p:nvPicPr>
          <p:cNvPr id="44" name="Bildobjekt 43" descr="8268861428_b62425086a_o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1534" y="431891"/>
            <a:ext cx="1224000" cy="1224000"/>
          </a:xfrm>
          <a:prstGeom prst="rect">
            <a:avLst/>
          </a:prstGeom>
        </p:spPr>
      </p:pic>
      <p:pic>
        <p:nvPicPr>
          <p:cNvPr id="53" name="Bildobjekt 52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00" r="-10075"/>
          <a:stretch/>
        </p:blipFill>
        <p:spPr>
          <a:xfrm>
            <a:off x="1836001" y="3240000"/>
            <a:ext cx="1224000" cy="122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Bildobjekt 54" descr="4233331797_227dc609f9_o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1834230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Reklam – stereotypa bilder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431999"/>
            <a:ext cx="1907178" cy="190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00" y="432000"/>
            <a:ext cx="1908000" cy="190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431999"/>
            <a:ext cx="1907644" cy="1908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000" y="2556000"/>
            <a:ext cx="1907644" cy="1908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822" y="2556000"/>
            <a:ext cx="1908000" cy="1908000"/>
          </a:xfrm>
          <a:prstGeom prst="rect">
            <a:avLst/>
          </a:prstGeom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1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spc="-30" dirty="0">
                <a:latin typeface="Calibri" charset="0"/>
              </a:rPr>
              <a:t>Reklam – stereotypa bilder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99" y="431999"/>
            <a:ext cx="1908000" cy="1908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99" y="2556000"/>
            <a:ext cx="1908000" cy="190800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00" y="2556000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Om en bild säger tusen ord, vad säger då tusen bilder?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1961535" y="1722302"/>
            <a:ext cx="5220465" cy="1444494"/>
            <a:chOff x="1961535" y="1798502"/>
            <a:chExt cx="5220465" cy="1444494"/>
          </a:xfrm>
        </p:grpSpPr>
        <p:grpSp>
          <p:nvGrpSpPr>
            <p:cNvPr id="4" name="Grupp 3"/>
            <p:cNvGrpSpPr/>
            <p:nvPr/>
          </p:nvGrpSpPr>
          <p:grpSpPr>
            <a:xfrm>
              <a:off x="1962000" y="1798502"/>
              <a:ext cx="5220000" cy="1441498"/>
              <a:chOff x="1962000" y="1798502"/>
              <a:chExt cx="5220000" cy="1441498"/>
            </a:xfrm>
          </p:grpSpPr>
          <p:grpSp>
            <p:nvGrpSpPr>
              <p:cNvPr id="3" name="Grupp 2"/>
              <p:cNvGrpSpPr/>
              <p:nvPr/>
            </p:nvGrpSpPr>
            <p:grpSpPr>
              <a:xfrm>
                <a:off x="1962000" y="1798502"/>
                <a:ext cx="5220000" cy="1441498"/>
                <a:chOff x="1962000" y="1798502"/>
                <a:chExt cx="5220000" cy="1441498"/>
              </a:xfrm>
            </p:grpSpPr>
            <p:cxnSp>
              <p:nvCxnSpPr>
                <p:cNvPr id="79" name="Rak 78"/>
                <p:cNvCxnSpPr/>
                <p:nvPr/>
              </p:nvCxnSpPr>
              <p:spPr>
                <a:xfrm>
                  <a:off x="4501230" y="2520000"/>
                  <a:ext cx="268077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ak 79"/>
                <p:cNvCxnSpPr>
                  <a:endCxn id="75" idx="0"/>
                </p:cNvCxnSpPr>
                <p:nvPr/>
              </p:nvCxnSpPr>
              <p:spPr>
                <a:xfrm>
                  <a:off x="4440251" y="2524047"/>
                  <a:ext cx="2021044" cy="71595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Rak 81"/>
                <p:cNvCxnSpPr/>
                <p:nvPr/>
              </p:nvCxnSpPr>
              <p:spPr>
                <a:xfrm>
                  <a:off x="4569193" y="2507581"/>
                  <a:ext cx="632807" cy="732419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Rak 82"/>
                <p:cNvCxnSpPr/>
                <p:nvPr/>
              </p:nvCxnSpPr>
              <p:spPr>
                <a:xfrm flipH="1">
                  <a:off x="3941768" y="2519795"/>
                  <a:ext cx="627426" cy="72020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Rak 83"/>
                <p:cNvCxnSpPr/>
                <p:nvPr/>
              </p:nvCxnSpPr>
              <p:spPr>
                <a:xfrm flipH="1">
                  <a:off x="2682000" y="2519795"/>
                  <a:ext cx="1887194" cy="72020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Rak 86"/>
                <p:cNvCxnSpPr/>
                <p:nvPr/>
              </p:nvCxnSpPr>
              <p:spPr>
                <a:xfrm flipH="1" flipV="1">
                  <a:off x="3942000" y="1800000"/>
                  <a:ext cx="627193" cy="7075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Rak 88"/>
                <p:cNvCxnSpPr>
                  <a:endCxn id="48" idx="2"/>
                </p:cNvCxnSpPr>
                <p:nvPr/>
              </p:nvCxnSpPr>
              <p:spPr>
                <a:xfrm flipV="1">
                  <a:off x="4423516" y="1798502"/>
                  <a:ext cx="2037779" cy="702232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Rak 97"/>
                <p:cNvCxnSpPr/>
                <p:nvPr/>
              </p:nvCxnSpPr>
              <p:spPr>
                <a:xfrm flipV="1">
                  <a:off x="4575708" y="1799067"/>
                  <a:ext cx="626292" cy="72498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Rak 99"/>
                <p:cNvCxnSpPr>
                  <a:endCxn id="65" idx="2"/>
                </p:cNvCxnSpPr>
                <p:nvPr/>
              </p:nvCxnSpPr>
              <p:spPr>
                <a:xfrm flipH="1" flipV="1">
                  <a:off x="2682240" y="1800000"/>
                  <a:ext cx="1713468" cy="71550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Rak 212"/>
                <p:cNvCxnSpPr/>
                <p:nvPr/>
              </p:nvCxnSpPr>
              <p:spPr>
                <a:xfrm>
                  <a:off x="1962000" y="2518955"/>
                  <a:ext cx="2800194" cy="10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Rektangel 91"/>
              <p:cNvSpPr/>
              <p:nvPr/>
            </p:nvSpPr>
            <p:spPr>
              <a:xfrm>
                <a:off x="4236834" y="2291282"/>
                <a:ext cx="674558" cy="43288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tIns="72000" bIns="90000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sv-SE" b="1" dirty="0" smtClean="0">
                    <a:latin typeface="Calibri" charset="0"/>
                  </a:rPr>
                  <a:t>Hen</a:t>
                </a:r>
                <a:endParaRPr lang="sv-SE" dirty="0"/>
              </a:p>
            </p:txBody>
          </p:sp>
        </p:grpSp>
        <p:grpSp>
          <p:nvGrpSpPr>
            <p:cNvPr id="231" name="Grupp 230"/>
            <p:cNvGrpSpPr/>
            <p:nvPr/>
          </p:nvGrpSpPr>
          <p:grpSpPr>
            <a:xfrm>
              <a:off x="1961535" y="1800000"/>
              <a:ext cx="5219760" cy="1442996"/>
              <a:chOff x="1961535" y="1798502"/>
              <a:chExt cx="5219760" cy="1442996"/>
            </a:xfrm>
          </p:grpSpPr>
          <p:sp>
            <p:nvSpPr>
              <p:cNvPr id="227" name="Rektangel 226"/>
              <p:cNvSpPr/>
              <p:nvPr/>
            </p:nvSpPr>
            <p:spPr>
              <a:xfrm>
                <a:off x="1961535" y="1798502"/>
                <a:ext cx="5218815" cy="1814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8" name="Rektangel 227"/>
              <p:cNvSpPr/>
              <p:nvPr/>
            </p:nvSpPr>
            <p:spPr>
              <a:xfrm>
                <a:off x="1961535" y="3060000"/>
                <a:ext cx="5218815" cy="1814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9" name="Rektangel 228"/>
              <p:cNvSpPr/>
              <p:nvPr/>
            </p:nvSpPr>
            <p:spPr>
              <a:xfrm>
                <a:off x="1962000" y="1798502"/>
                <a:ext cx="180000" cy="14414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0" name="Rektangel 229"/>
              <p:cNvSpPr/>
              <p:nvPr/>
            </p:nvSpPr>
            <p:spPr>
              <a:xfrm>
                <a:off x="7001295" y="1798502"/>
                <a:ext cx="180000" cy="14414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9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7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Om en bild säger tusen ord, vad säger då tusen bilder?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grpSp>
        <p:nvGrpSpPr>
          <p:cNvPr id="35" name="Grupp 34"/>
          <p:cNvGrpSpPr/>
          <p:nvPr/>
        </p:nvGrpSpPr>
        <p:grpSpPr>
          <a:xfrm>
            <a:off x="1961535" y="1722302"/>
            <a:ext cx="5220465" cy="1444494"/>
            <a:chOff x="1961535" y="1798502"/>
            <a:chExt cx="5220465" cy="1444494"/>
          </a:xfrm>
        </p:grpSpPr>
        <p:grpSp>
          <p:nvGrpSpPr>
            <p:cNvPr id="36" name="Grupp 35"/>
            <p:cNvGrpSpPr/>
            <p:nvPr/>
          </p:nvGrpSpPr>
          <p:grpSpPr>
            <a:xfrm>
              <a:off x="1962000" y="1798502"/>
              <a:ext cx="5220000" cy="1441498"/>
              <a:chOff x="1962000" y="1798502"/>
              <a:chExt cx="5220000" cy="1441498"/>
            </a:xfrm>
          </p:grpSpPr>
          <p:grpSp>
            <p:nvGrpSpPr>
              <p:cNvPr id="42" name="Grupp 41"/>
              <p:cNvGrpSpPr/>
              <p:nvPr/>
            </p:nvGrpSpPr>
            <p:grpSpPr>
              <a:xfrm>
                <a:off x="1962000" y="1798502"/>
                <a:ext cx="5220000" cy="1441498"/>
                <a:chOff x="1962000" y="1798502"/>
                <a:chExt cx="5220000" cy="1441498"/>
              </a:xfrm>
            </p:grpSpPr>
            <p:cxnSp>
              <p:nvCxnSpPr>
                <p:cNvPr id="44" name="Rak 43"/>
                <p:cNvCxnSpPr/>
                <p:nvPr/>
              </p:nvCxnSpPr>
              <p:spPr>
                <a:xfrm>
                  <a:off x="4501230" y="2520000"/>
                  <a:ext cx="268077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ak 44"/>
                <p:cNvCxnSpPr/>
                <p:nvPr/>
              </p:nvCxnSpPr>
              <p:spPr>
                <a:xfrm>
                  <a:off x="4440251" y="2524047"/>
                  <a:ext cx="2021044" cy="71595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k 45"/>
                <p:cNvCxnSpPr/>
                <p:nvPr/>
              </p:nvCxnSpPr>
              <p:spPr>
                <a:xfrm>
                  <a:off x="4569193" y="2507581"/>
                  <a:ext cx="632807" cy="732419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ak 48"/>
                <p:cNvCxnSpPr/>
                <p:nvPr/>
              </p:nvCxnSpPr>
              <p:spPr>
                <a:xfrm flipH="1">
                  <a:off x="3941768" y="2519795"/>
                  <a:ext cx="627426" cy="72020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49"/>
                <p:cNvCxnSpPr/>
                <p:nvPr/>
              </p:nvCxnSpPr>
              <p:spPr>
                <a:xfrm flipH="1">
                  <a:off x="2682000" y="2519795"/>
                  <a:ext cx="1887194" cy="72020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ak 50"/>
                <p:cNvCxnSpPr/>
                <p:nvPr/>
              </p:nvCxnSpPr>
              <p:spPr>
                <a:xfrm flipH="1" flipV="1">
                  <a:off x="3942000" y="1800000"/>
                  <a:ext cx="627193" cy="7075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ak 51"/>
                <p:cNvCxnSpPr/>
                <p:nvPr/>
              </p:nvCxnSpPr>
              <p:spPr>
                <a:xfrm flipV="1">
                  <a:off x="4423516" y="1798502"/>
                  <a:ext cx="2037779" cy="702232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ak 52"/>
                <p:cNvCxnSpPr/>
                <p:nvPr/>
              </p:nvCxnSpPr>
              <p:spPr>
                <a:xfrm flipV="1">
                  <a:off x="4575708" y="1799067"/>
                  <a:ext cx="626292" cy="72498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ak 53"/>
                <p:cNvCxnSpPr/>
                <p:nvPr/>
              </p:nvCxnSpPr>
              <p:spPr>
                <a:xfrm flipH="1" flipV="1">
                  <a:off x="2682240" y="1800000"/>
                  <a:ext cx="1713468" cy="71550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k 54"/>
                <p:cNvCxnSpPr/>
                <p:nvPr/>
              </p:nvCxnSpPr>
              <p:spPr>
                <a:xfrm>
                  <a:off x="1962000" y="2518955"/>
                  <a:ext cx="2800194" cy="10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ktangel 42"/>
              <p:cNvSpPr/>
              <p:nvPr/>
            </p:nvSpPr>
            <p:spPr>
              <a:xfrm>
                <a:off x="4236834" y="2291282"/>
                <a:ext cx="674558" cy="43288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tIns="72000" bIns="90000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endParaRPr lang="sv-SE" dirty="0"/>
              </a:p>
            </p:txBody>
          </p:sp>
        </p:grpSp>
        <p:grpSp>
          <p:nvGrpSpPr>
            <p:cNvPr id="37" name="Grupp 36"/>
            <p:cNvGrpSpPr/>
            <p:nvPr/>
          </p:nvGrpSpPr>
          <p:grpSpPr>
            <a:xfrm>
              <a:off x="1961535" y="1800000"/>
              <a:ext cx="5219760" cy="1442996"/>
              <a:chOff x="1961535" y="1798502"/>
              <a:chExt cx="5219760" cy="1442996"/>
            </a:xfrm>
          </p:grpSpPr>
          <p:sp>
            <p:nvSpPr>
              <p:cNvPr id="38" name="Rektangel 37"/>
              <p:cNvSpPr/>
              <p:nvPr/>
            </p:nvSpPr>
            <p:spPr>
              <a:xfrm>
                <a:off x="1961535" y="1798502"/>
                <a:ext cx="5218815" cy="1814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/>
              <p:cNvSpPr/>
              <p:nvPr/>
            </p:nvSpPr>
            <p:spPr>
              <a:xfrm>
                <a:off x="1961535" y="3060000"/>
                <a:ext cx="5218815" cy="1814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/>
              <p:cNvSpPr/>
              <p:nvPr/>
            </p:nvSpPr>
            <p:spPr>
              <a:xfrm>
                <a:off x="1962000" y="1798502"/>
                <a:ext cx="180000" cy="14414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/>
              <p:cNvSpPr/>
              <p:nvPr/>
            </p:nvSpPr>
            <p:spPr>
              <a:xfrm>
                <a:off x="7001295" y="1798502"/>
                <a:ext cx="180000" cy="14414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pic>
        <p:nvPicPr>
          <p:cNvPr id="64" name="Bildobjekt 6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000" y="3240000"/>
            <a:ext cx="1224000" cy="1224000"/>
          </a:xfrm>
          <a:prstGeom prst="rect">
            <a:avLst/>
          </a:prstGeom>
        </p:spPr>
      </p:pic>
      <p:pic>
        <p:nvPicPr>
          <p:cNvPr id="65" name="Bildobjekt 6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000" y="433498"/>
            <a:ext cx="1224000" cy="1224000"/>
          </a:xfrm>
          <a:prstGeom prst="rect">
            <a:avLst/>
          </a:prstGeom>
        </p:spPr>
      </p:pic>
      <p:pic>
        <p:nvPicPr>
          <p:cNvPr id="75" name="Bildobjekt 7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000" y="3240000"/>
            <a:ext cx="1224000" cy="122400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3240000"/>
            <a:ext cx="1224000" cy="1224000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000" y="432000"/>
            <a:ext cx="1224000" cy="1224000"/>
          </a:xfrm>
          <a:prstGeom prst="rect">
            <a:avLst/>
          </a:prstGeom>
        </p:spPr>
      </p:pic>
      <p:pic>
        <p:nvPicPr>
          <p:cNvPr id="217" name="Bildobjekt 2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3498"/>
            <a:ext cx="1224000" cy="1224000"/>
          </a:xfrm>
          <a:prstGeom prst="rect">
            <a:avLst/>
          </a:prstGeom>
        </p:spPr>
      </p:pic>
      <p:pic>
        <p:nvPicPr>
          <p:cNvPr id="218" name="Bildobjekt 217" descr="05. Shedevil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255" r="-31615"/>
          <a:stretch/>
        </p:blipFill>
        <p:spPr>
          <a:xfrm>
            <a:off x="3240000" y="434981"/>
            <a:ext cx="1224000" cy="122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9" name="Bildobjekt 2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0" y="433498"/>
            <a:ext cx="1224000" cy="1224000"/>
          </a:xfrm>
          <a:prstGeom prst="rect">
            <a:avLst/>
          </a:prstGeom>
        </p:spPr>
      </p:pic>
      <p:pic>
        <p:nvPicPr>
          <p:cNvPr id="220" name="Bildobjekt 21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000" y="433498"/>
            <a:ext cx="1224000" cy="1224000"/>
          </a:xfrm>
          <a:prstGeom prst="rect">
            <a:avLst/>
          </a:prstGeom>
        </p:spPr>
      </p:pic>
      <p:pic>
        <p:nvPicPr>
          <p:cNvPr id="221" name="Bildobjekt 22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000" y="1836000"/>
            <a:ext cx="1224000" cy="1224000"/>
          </a:xfrm>
          <a:prstGeom prst="rect">
            <a:avLst/>
          </a:prstGeom>
        </p:spPr>
      </p:pic>
      <p:pic>
        <p:nvPicPr>
          <p:cNvPr id="222" name="Bildobjekt 22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000" y="3240000"/>
            <a:ext cx="1224000" cy="1224000"/>
          </a:xfrm>
          <a:prstGeom prst="rect">
            <a:avLst/>
          </a:prstGeom>
        </p:spPr>
      </p:pic>
      <p:pic>
        <p:nvPicPr>
          <p:cNvPr id="223" name="Bildobjekt 22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0" y="3240000"/>
            <a:ext cx="1224000" cy="1224000"/>
          </a:xfrm>
          <a:prstGeom prst="rect">
            <a:avLst/>
          </a:prstGeom>
        </p:spPr>
      </p:pic>
      <p:pic>
        <p:nvPicPr>
          <p:cNvPr id="224" name="Bildobjekt 223" descr="Cammy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71" r="-10133"/>
          <a:stretch/>
        </p:blipFill>
        <p:spPr>
          <a:xfrm>
            <a:off x="4644000" y="3240000"/>
            <a:ext cx="1224000" cy="122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5" name="Bildobjekt 22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65" y="1836000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31999" y="3491999"/>
            <a:ext cx="4031999" cy="6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  <a:hlinkClick r:id="rId2"/>
              </a:rPr>
              <a:t>JUCK</a:t>
            </a:r>
            <a:endParaRPr lang="sv-SE" sz="2400" b="1" spc="-5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679999" y="3491998"/>
            <a:ext cx="4031999" cy="79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  <a:hlinkClick r:id="rId3"/>
              </a:rPr>
              <a:t>HOLD</a:t>
            </a:r>
            <a:endParaRPr lang="sv-SE" sz="2400" b="1" spc="-50" dirty="0" smtClean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1224000"/>
            <a:ext cx="4031999" cy="2268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998" y="1851046"/>
            <a:ext cx="1440000" cy="101390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0" y="1224000"/>
            <a:ext cx="4031998" cy="2267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998" y="1851046"/>
            <a:ext cx="1440000" cy="10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680000" y="431997"/>
            <a:ext cx="2700000" cy="403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Normer har inte alltid </a:t>
            </a:r>
          </a:p>
          <a:p>
            <a:pPr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sett likadana ut </a:t>
            </a:r>
          </a:p>
          <a:p>
            <a:pPr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och de går alltid att förändra!</a:t>
            </a:r>
            <a:endParaRPr lang="sv-SE" sz="2400" b="1" spc="-3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000" y="432000"/>
            <a:ext cx="2700000" cy="4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2052000"/>
            <a:ext cx="9144000" cy="77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Hur kan du själv jobba för att bryta det </a:t>
            </a:r>
          </a:p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30" dirty="0" smtClean="0">
                <a:solidFill>
                  <a:schemeClr val="bg1"/>
                </a:solidFill>
                <a:latin typeface="Calibri" charset="0"/>
              </a:rPr>
              <a:t>traditionella visuella mönstret? </a:t>
            </a:r>
            <a:endParaRPr lang="sv-SE" sz="2400" b="1" spc="-3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Hur kan du själv jobba för att bryta det traditionella visuella mönstret?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900000" y="1260000"/>
            <a:ext cx="7343999" cy="82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sv-SE" sz="6000" b="1" spc="-50" smtClean="0">
                <a:latin typeface="Calibri" charset="0"/>
              </a:rPr>
              <a:t>👀</a:t>
            </a:r>
            <a:endParaRPr lang="sv-SE" sz="2400" b="1" spc="-50" dirty="0" smtClean="0">
              <a:latin typeface="Calibri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00000" y="2052000"/>
            <a:ext cx="7343999" cy="7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Gör </a:t>
            </a: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genusspaningar när du är ute på </a:t>
            </a: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stan </a:t>
            </a:r>
          </a:p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– </a:t>
            </a: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hur ser reklambilderna du möter ut?</a:t>
            </a:r>
            <a:endParaRPr lang="sv-SE" sz="2400" b="1" spc="-50" dirty="0" smtClean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Hur kan du själv jobba för att bryta det traditionella visuella mönstret?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900000" y="1260000"/>
            <a:ext cx="7343999" cy="82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sv-SE" sz="6000" b="1" spc="-50" dirty="0">
                <a:latin typeface="Calibri" charset="0"/>
              </a:rPr>
              <a:t>😝</a:t>
            </a:r>
            <a:endParaRPr lang="sv-SE" sz="2400" b="1" spc="-50" dirty="0" smtClean="0">
              <a:latin typeface="Calibri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00000" y="2052000"/>
            <a:ext cx="7343999" cy="7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Anmäl när du tycker att något är könsdiskriminerande. Reklamombudsmannen (</a:t>
            </a: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RO) </a:t>
            </a: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finns!</a:t>
            </a:r>
            <a:endParaRPr lang="sv-SE" sz="2400" b="1" spc="-50" dirty="0" smtClean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Hur kan du själv jobba för att bryta det traditionella visuella mönstret?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900000" y="1260000"/>
            <a:ext cx="7343999" cy="82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sv-SE" sz="6000" b="1" spc="-50" dirty="0">
                <a:latin typeface="Calibri" charset="0"/>
              </a:rPr>
              <a:t>👯</a:t>
            </a:r>
            <a:endParaRPr lang="sv-SE" sz="2400" b="1" spc="-50" dirty="0" smtClean="0">
              <a:latin typeface="Calibri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00000" y="2052000"/>
            <a:ext cx="73439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Lek med olika poser och ta bilder tillsammans </a:t>
            </a: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</a:b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med </a:t>
            </a: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dina kompisar som bryter en eller fler könsnormer </a:t>
            </a: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</a:b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du behöver ju inte bryta alla</a:t>
            </a: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Hur kan du själv jobba för att bryta det traditionella visuella mönstret?</a:t>
            </a:r>
            <a:endParaRPr lang="sv-SE" sz="1100" dirty="0">
              <a:solidFill>
                <a:schemeClr val="bg1">
                  <a:alpha val="60000"/>
                </a:schemeClr>
              </a:solidFill>
              <a:latin typeface="Calibri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900000" y="1260000"/>
            <a:ext cx="7343999" cy="82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sv-SE" sz="6000" b="1" spc="-50" dirty="0">
                <a:latin typeface="Calibri" charset="0"/>
              </a:rPr>
              <a:t>📱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00000" y="2052000"/>
            <a:ext cx="73439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2400"/>
              </a:lnSpc>
              <a:buClr>
                <a:srgbClr val="000000"/>
              </a:buClr>
              <a:buSzPct val="100000"/>
            </a:pP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Följ konton på sociala medier </a:t>
            </a: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</a:b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som </a:t>
            </a: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visar alternativa bilder och omge dig med </a:t>
            </a: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</a:b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ett </a:t>
            </a: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nytt sorts bildflöde </a:t>
            </a:r>
            <a:r>
              <a:rPr lang="sv-SE" sz="2400" b="1" spc="-50" dirty="0" smtClean="0">
                <a:solidFill>
                  <a:schemeClr val="bg1"/>
                </a:solidFill>
                <a:latin typeface="Calibri" charset="0"/>
              </a:rPr>
              <a:t>– </a:t>
            </a:r>
            <a:r>
              <a:rPr lang="sv-SE" sz="2400" b="1" spc="-50" dirty="0">
                <a:solidFill>
                  <a:schemeClr val="bg1"/>
                </a:solidFill>
                <a:latin typeface="Calibri" charset="0"/>
              </a:rPr>
              <a:t>visuellt mönster.</a:t>
            </a:r>
            <a:endParaRPr lang="sv-SE" sz="2400" b="1" spc="-50" dirty="0" smtClean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5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6C5FA4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chemeClr val="bg1"/>
                </a:solidFill>
                <a:latin typeface="Calibri" charset="0"/>
              </a:rPr>
              <a:t>Tidningsomslag</a:t>
            </a:r>
          </a:p>
          <a:p>
            <a:pPr>
              <a:lnSpc>
                <a:spcPts val="4000"/>
              </a:lnSpc>
              <a:buClr>
                <a:srgbClr val="000000"/>
              </a:buClr>
              <a:buSzPct val="100000"/>
            </a:pPr>
            <a:r>
              <a:rPr lang="sv-SE" sz="4400" b="1" spc="-150" dirty="0" smtClean="0">
                <a:solidFill>
                  <a:srgbClr val="BDB0F5"/>
                </a:solidFill>
                <a:latin typeface="Calibri" charset="0"/>
              </a:rPr>
              <a:t>Stereotypa bilder</a:t>
            </a:r>
            <a:endParaRPr lang="sv-SE" sz="4400" b="1" spc="-150" dirty="0">
              <a:solidFill>
                <a:srgbClr val="BDB0F5"/>
              </a:solidFill>
              <a:latin typeface="Calibri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</a:t>
            </a:r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4640732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180000" anchor="b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1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Visuella mönster – om könsnormer i bildspråket          </a:t>
            </a:r>
            <a:r>
              <a:rPr lang="sv-SE" sz="1100" dirty="0" smtClean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Tidningsomslag </a:t>
            </a:r>
            <a:r>
              <a:rPr lang="sv-SE" sz="1100" dirty="0">
                <a:solidFill>
                  <a:schemeClr val="bg1">
                    <a:alpha val="60000"/>
                  </a:schemeClr>
                </a:solidFill>
                <a:latin typeface="Calibri" charset="0"/>
              </a:rPr>
              <a:t>– stereotypa bilder</a:t>
            </a:r>
          </a:p>
        </p:txBody>
      </p:sp>
      <p:pic>
        <p:nvPicPr>
          <p:cNvPr id="7" name="Bildobjekt 6" descr="jannideler-veckorevyn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791" y="432000"/>
            <a:ext cx="3128418" cy="4031999"/>
          </a:xfrm>
          <a:prstGeom prst="rect">
            <a:avLst/>
          </a:prstGeom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11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100" spc="-30" dirty="0" smtClean="0">
                <a:latin typeface="Calibri" charset="0"/>
              </a:rPr>
              <a:t>Tidningsomslag – stereotypa bilder</a:t>
            </a:r>
            <a:endParaRPr lang="sv-SE" sz="1100" spc="-3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passad 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6005</TotalTime>
  <Words>1187</Words>
  <Application>Microsoft Office PowerPoint</Application>
  <PresentationFormat>Bildspel på skärmen (16:9)</PresentationFormat>
  <Paragraphs>188</Paragraphs>
  <Slides>78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78</vt:i4>
      </vt:variant>
    </vt:vector>
  </HeadingPairs>
  <TitlesOfParts>
    <vt:vector size="83" baseType="lpstr">
      <vt:lpstr>MS PGothic</vt:lpstr>
      <vt:lpstr>Arial</vt:lpstr>
      <vt:lpstr>Calibri</vt:lpstr>
      <vt:lpstr>Times New Roman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Anna Tornberg</cp:lastModifiedBy>
  <cp:revision>315</cp:revision>
  <cp:lastPrinted>2017-09-21T07:48:36Z</cp:lastPrinted>
  <dcterms:created xsi:type="dcterms:W3CDTF">2010-04-12T23:12:02Z</dcterms:created>
  <dcterms:modified xsi:type="dcterms:W3CDTF">2017-12-07T16:05:05Z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MarkAsFinal">
    <vt:bool>true</vt:bool>
  </property>
</Properties>
</file>